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Etna Sans Serif" panose="02000600000000000000" pitchFamily="2" charset="0"/>
      <p:regular r:id="rId35"/>
    </p:embeddedFont>
    <p:embeddedFont>
      <p:font typeface="Gagalin" pitchFamily="2" charset="0"/>
      <p:regular r:id="rId36"/>
    </p:embeddedFont>
    <p:embeddedFont>
      <p:font typeface="Gill Sans Light Shadowed" panose="020B0A02020104020203" pitchFamily="34" charset="77"/>
      <p:regular r:id="rId37"/>
    </p:embeddedFont>
    <p:embeddedFont>
      <p:font typeface="Open Sauce" pitchFamily="2" charset="77"/>
      <p:regular r:id="rId38"/>
    </p:embeddedFont>
    <p:embeddedFont>
      <p:font typeface="Open Sauce Bold" pitchFamily="2" charset="77"/>
      <p:regular r:id="rId39"/>
      <p:bold r:id="rId40"/>
    </p:embeddedFont>
    <p:embeddedFont>
      <p:font typeface="Open Sauce Light" pitchFamily="2" charset="77"/>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40" autoAdjust="0"/>
  </p:normalViewPr>
  <p:slideViewPr>
    <p:cSldViewPr>
      <p:cViewPr>
        <p:scale>
          <a:sx n="60" d="100"/>
          <a:sy n="60" d="100"/>
        </p:scale>
        <p:origin x="1424" y="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3750672">
            <a:off x="8256467" y="-1251455"/>
            <a:ext cx="7069364" cy="5578371"/>
          </a:xfrm>
          <a:custGeom>
            <a:avLst/>
            <a:gdLst/>
            <a:ahLst/>
            <a:cxnLst/>
            <a:rect l="l" t="t" r="r" b="b"/>
            <a:pathLst>
              <a:path w="7069364" h="5578371">
                <a:moveTo>
                  <a:pt x="0" y="0"/>
                </a:moveTo>
                <a:lnTo>
                  <a:pt x="7069363" y="0"/>
                </a:lnTo>
                <a:lnTo>
                  <a:pt x="7069363" y="5578371"/>
                </a:lnTo>
                <a:lnTo>
                  <a:pt x="0" y="55783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rot="3750672">
            <a:off x="11840601" y="5562838"/>
            <a:ext cx="7069364" cy="5578371"/>
          </a:xfrm>
          <a:custGeom>
            <a:avLst/>
            <a:gdLst/>
            <a:ahLst/>
            <a:cxnLst/>
            <a:rect l="l" t="t" r="r" b="b"/>
            <a:pathLst>
              <a:path w="7069364" h="5578371">
                <a:moveTo>
                  <a:pt x="0" y="0"/>
                </a:moveTo>
                <a:lnTo>
                  <a:pt x="7069364" y="0"/>
                </a:lnTo>
                <a:lnTo>
                  <a:pt x="7069364" y="5578371"/>
                </a:lnTo>
                <a:lnTo>
                  <a:pt x="0" y="55783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grpSp>
        <p:nvGrpSpPr>
          <p:cNvPr id="5" name="Group 5"/>
          <p:cNvGrpSpPr/>
          <p:nvPr/>
        </p:nvGrpSpPr>
        <p:grpSpPr>
          <a:xfrm rot="-1649327">
            <a:off x="9740182" y="-1574897"/>
            <a:ext cx="4154743" cy="6197777"/>
            <a:chOff x="0" y="0"/>
            <a:chExt cx="643678" cy="960198"/>
          </a:xfrm>
        </p:grpSpPr>
        <p:sp>
          <p:nvSpPr>
            <p:cNvPr id="6" name="Freeform 6"/>
            <p:cNvSpPr/>
            <p:nvPr/>
          </p:nvSpPr>
          <p:spPr>
            <a:xfrm>
              <a:off x="0" y="0"/>
              <a:ext cx="643678" cy="960198"/>
            </a:xfrm>
            <a:custGeom>
              <a:avLst/>
              <a:gdLst/>
              <a:ahLst/>
              <a:cxnLst/>
              <a:rect l="l" t="t" r="r" b="b"/>
              <a:pathLst>
                <a:path w="643678" h="960198">
                  <a:moveTo>
                    <a:pt x="0" y="0"/>
                  </a:moveTo>
                  <a:lnTo>
                    <a:pt x="643678" y="0"/>
                  </a:lnTo>
                  <a:lnTo>
                    <a:pt x="643678" y="960198"/>
                  </a:lnTo>
                  <a:lnTo>
                    <a:pt x="0" y="960198"/>
                  </a:lnTo>
                  <a:close/>
                </a:path>
              </a:pathLst>
            </a:custGeom>
            <a:blipFill>
              <a:blip r:embed="rId5"/>
              <a:stretch>
                <a:fillRect l="-61778" r="-61778"/>
              </a:stretch>
            </a:blipFill>
          </p:spPr>
          <p:txBody>
            <a:bodyPr/>
            <a:lstStyle/>
            <a:p>
              <a:endParaRPr lang="en-PK"/>
            </a:p>
          </p:txBody>
        </p:sp>
      </p:grpSp>
      <p:grpSp>
        <p:nvGrpSpPr>
          <p:cNvPr id="7" name="Group 7"/>
          <p:cNvGrpSpPr/>
          <p:nvPr/>
        </p:nvGrpSpPr>
        <p:grpSpPr>
          <a:xfrm rot="-1649327">
            <a:off x="13284107" y="5202655"/>
            <a:ext cx="4185966" cy="6244353"/>
            <a:chOff x="0" y="0"/>
            <a:chExt cx="643678" cy="960198"/>
          </a:xfrm>
        </p:grpSpPr>
        <p:sp>
          <p:nvSpPr>
            <p:cNvPr id="8" name="Freeform 8"/>
            <p:cNvSpPr/>
            <p:nvPr/>
          </p:nvSpPr>
          <p:spPr>
            <a:xfrm>
              <a:off x="0" y="0"/>
              <a:ext cx="643678" cy="960198"/>
            </a:xfrm>
            <a:custGeom>
              <a:avLst/>
              <a:gdLst/>
              <a:ahLst/>
              <a:cxnLst/>
              <a:rect l="l" t="t" r="r" b="b"/>
              <a:pathLst>
                <a:path w="643678" h="960198">
                  <a:moveTo>
                    <a:pt x="0" y="0"/>
                  </a:moveTo>
                  <a:lnTo>
                    <a:pt x="643678" y="0"/>
                  </a:lnTo>
                  <a:lnTo>
                    <a:pt x="643678" y="960198"/>
                  </a:lnTo>
                  <a:lnTo>
                    <a:pt x="0" y="960198"/>
                  </a:lnTo>
                  <a:close/>
                </a:path>
              </a:pathLst>
            </a:custGeom>
            <a:blipFill>
              <a:blip r:embed="rId6"/>
              <a:stretch>
                <a:fillRect t="-231" b="-231"/>
              </a:stretch>
            </a:blipFill>
          </p:spPr>
          <p:txBody>
            <a:bodyPr/>
            <a:lstStyle/>
            <a:p>
              <a:endParaRPr lang="en-PK"/>
            </a:p>
          </p:txBody>
        </p:sp>
      </p:grpSp>
      <p:sp>
        <p:nvSpPr>
          <p:cNvPr id="9" name="Freeform 9"/>
          <p:cNvSpPr/>
          <p:nvPr/>
        </p:nvSpPr>
        <p:spPr>
          <a:xfrm rot="3775506">
            <a:off x="15404795" y="-1429378"/>
            <a:ext cx="8484241" cy="6694837"/>
          </a:xfrm>
          <a:custGeom>
            <a:avLst/>
            <a:gdLst/>
            <a:ahLst/>
            <a:cxnLst/>
            <a:rect l="l" t="t" r="r" b="b"/>
            <a:pathLst>
              <a:path w="8484241" h="6694837">
                <a:moveTo>
                  <a:pt x="0" y="0"/>
                </a:moveTo>
                <a:lnTo>
                  <a:pt x="8484241" y="0"/>
                </a:lnTo>
                <a:lnTo>
                  <a:pt x="8484241" y="6694837"/>
                </a:lnTo>
                <a:lnTo>
                  <a:pt x="0" y="6694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10" name="Freeform 10"/>
          <p:cNvSpPr/>
          <p:nvPr/>
        </p:nvSpPr>
        <p:spPr>
          <a:xfrm rot="1719019">
            <a:off x="-1368854" y="9629424"/>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11" name="TextBox 11"/>
          <p:cNvSpPr txBox="1"/>
          <p:nvPr/>
        </p:nvSpPr>
        <p:spPr>
          <a:xfrm>
            <a:off x="249952" y="2475769"/>
            <a:ext cx="9720224" cy="4178990"/>
          </a:xfrm>
          <a:prstGeom prst="rect">
            <a:avLst/>
          </a:prstGeom>
        </p:spPr>
        <p:txBody>
          <a:bodyPr lIns="0" tIns="0" rIns="0" bIns="0" rtlCol="0" anchor="t">
            <a:spAutoFit/>
          </a:bodyPr>
          <a:lstStyle/>
          <a:p>
            <a:pPr algn="l">
              <a:lnSpc>
                <a:spcPts val="10363"/>
              </a:lnSpc>
            </a:pPr>
            <a:r>
              <a:rPr lang="en-US" sz="9869">
                <a:solidFill>
                  <a:srgbClr val="EBE8DE"/>
                </a:solidFill>
                <a:latin typeface="Gill Sans Light Shadowed"/>
                <a:ea typeface="Gill Sans Light Shadowed"/>
                <a:cs typeface="Gill Sans Light Shadowed"/>
                <a:sym typeface="Gill Sans Light Shadowed"/>
              </a:rPr>
              <a:t>DATA VISUALIZATION </a:t>
            </a:r>
          </a:p>
        </p:txBody>
      </p:sp>
      <p:sp>
        <p:nvSpPr>
          <p:cNvPr id="12" name="TextBox 12"/>
          <p:cNvSpPr txBox="1"/>
          <p:nvPr/>
        </p:nvSpPr>
        <p:spPr>
          <a:xfrm>
            <a:off x="529908" y="5114925"/>
            <a:ext cx="7340930" cy="921743"/>
          </a:xfrm>
          <a:prstGeom prst="rect">
            <a:avLst/>
          </a:prstGeom>
        </p:spPr>
        <p:txBody>
          <a:bodyPr lIns="0" tIns="0" rIns="0" bIns="0" rtlCol="0" anchor="t">
            <a:spAutoFit/>
          </a:bodyPr>
          <a:lstStyle/>
          <a:p>
            <a:pPr algn="l">
              <a:lnSpc>
                <a:spcPts val="6181"/>
              </a:lnSpc>
            </a:pPr>
            <a:r>
              <a:rPr lang="en-US" sz="5887">
                <a:solidFill>
                  <a:srgbClr val="EBE8DE"/>
                </a:solidFill>
                <a:latin typeface="Gill Sans Light Shadowed"/>
                <a:ea typeface="Gill Sans Light Shadowed"/>
                <a:cs typeface="Gill Sans Light Shadowed"/>
                <a:sym typeface="Gill Sans Light Shadowed"/>
              </a:rPr>
              <a:t>IMDB DATASET</a:t>
            </a:r>
          </a:p>
        </p:txBody>
      </p:sp>
      <p:sp>
        <p:nvSpPr>
          <p:cNvPr id="13" name="TextBox 13"/>
          <p:cNvSpPr txBox="1"/>
          <p:nvPr/>
        </p:nvSpPr>
        <p:spPr>
          <a:xfrm>
            <a:off x="396910" y="685704"/>
            <a:ext cx="7155096" cy="342996"/>
          </a:xfrm>
          <a:prstGeom prst="rect">
            <a:avLst/>
          </a:prstGeom>
        </p:spPr>
        <p:txBody>
          <a:bodyPr lIns="0" tIns="0" rIns="0" bIns="0" rtlCol="0" anchor="t">
            <a:spAutoFit/>
          </a:bodyPr>
          <a:lstStyle/>
          <a:p>
            <a:pPr algn="ctr">
              <a:lnSpc>
                <a:spcPts val="2630"/>
              </a:lnSpc>
            </a:pPr>
            <a:r>
              <a:rPr lang="en-US" sz="2505" b="1" spc="961">
                <a:solidFill>
                  <a:srgbClr val="EBE8DE"/>
                </a:solidFill>
                <a:latin typeface="Open Sauce Bold"/>
                <a:ea typeface="Open Sauce Bold"/>
                <a:cs typeface="Open Sauce Bold"/>
                <a:sym typeface="Open Sauce Bold"/>
              </a:rPr>
              <a:t>PRESENTATION</a:t>
            </a:r>
          </a:p>
        </p:txBody>
      </p:sp>
      <p:sp>
        <p:nvSpPr>
          <p:cNvPr id="14" name="TextBox 14"/>
          <p:cNvSpPr txBox="1"/>
          <p:nvPr/>
        </p:nvSpPr>
        <p:spPr>
          <a:xfrm>
            <a:off x="529908" y="6378657"/>
            <a:ext cx="5108892" cy="2885405"/>
          </a:xfrm>
          <a:prstGeom prst="rect">
            <a:avLst/>
          </a:prstGeom>
        </p:spPr>
        <p:txBody>
          <a:bodyPr wrap="square" lIns="0" tIns="0" rIns="0" bIns="0" rtlCol="0" anchor="t">
            <a:spAutoFit/>
          </a:bodyPr>
          <a:lstStyle/>
          <a:p>
            <a:pPr algn="l">
              <a:lnSpc>
                <a:spcPts val="4530"/>
              </a:lnSpc>
            </a:pPr>
            <a:r>
              <a:rPr lang="en-US" sz="4314" dirty="0">
                <a:solidFill>
                  <a:srgbClr val="EBE8DE"/>
                </a:solidFill>
                <a:latin typeface="Gagalin"/>
                <a:ea typeface="Gagalin"/>
                <a:cs typeface="Gagalin"/>
                <a:sym typeface="Gagalin"/>
              </a:rPr>
              <a:t>Presented by:</a:t>
            </a:r>
          </a:p>
          <a:p>
            <a:pPr marL="931492" lvl="1" indent="-465746" algn="l">
              <a:lnSpc>
                <a:spcPts val="4530"/>
              </a:lnSpc>
              <a:buFont typeface="Arial"/>
              <a:buChar char="•"/>
            </a:pPr>
            <a:r>
              <a:rPr lang="en-US" sz="4314" dirty="0">
                <a:solidFill>
                  <a:srgbClr val="EBE8DE"/>
                </a:solidFill>
                <a:latin typeface="Gagalin"/>
                <a:ea typeface="Gagalin"/>
                <a:cs typeface="Gagalin"/>
                <a:sym typeface="Gagalin"/>
              </a:rPr>
              <a:t>Abdul Ahad</a:t>
            </a:r>
          </a:p>
          <a:p>
            <a:pPr marL="931492" lvl="1" indent="-465746" algn="l">
              <a:lnSpc>
                <a:spcPts val="4530"/>
              </a:lnSpc>
              <a:buFont typeface="Arial"/>
              <a:buChar char="•"/>
            </a:pPr>
            <a:r>
              <a:rPr lang="en-US" sz="4314" dirty="0">
                <a:solidFill>
                  <a:srgbClr val="EBE8DE"/>
                </a:solidFill>
                <a:latin typeface="Gagalin"/>
                <a:ea typeface="Gagalin"/>
                <a:cs typeface="Gagalin"/>
                <a:sym typeface="Gagalin"/>
              </a:rPr>
              <a:t>Ahmed Raza</a:t>
            </a:r>
          </a:p>
          <a:p>
            <a:pPr marL="931492" lvl="1" indent="-465746" algn="l">
              <a:lnSpc>
                <a:spcPts val="4530"/>
              </a:lnSpc>
              <a:buFont typeface="Arial"/>
              <a:buChar char="•"/>
            </a:pPr>
            <a:r>
              <a:rPr lang="en-US" sz="4314" dirty="0">
                <a:solidFill>
                  <a:srgbClr val="EBE8DE"/>
                </a:solidFill>
                <a:latin typeface="Gagalin"/>
                <a:ea typeface="Gagalin"/>
                <a:cs typeface="Gagalin"/>
                <a:sym typeface="Gagalin"/>
              </a:rPr>
              <a:t>Hammad Ahmed</a:t>
            </a:r>
          </a:p>
          <a:p>
            <a:pPr marL="931492" lvl="1" indent="-465746" algn="l">
              <a:lnSpc>
                <a:spcPts val="4530"/>
              </a:lnSpc>
              <a:buFont typeface="Arial"/>
              <a:buChar char="•"/>
            </a:pPr>
            <a:r>
              <a:rPr lang="en-US" sz="4314" dirty="0">
                <a:solidFill>
                  <a:srgbClr val="EBE8DE"/>
                </a:solidFill>
                <a:latin typeface="Gagalin"/>
                <a:ea typeface="Gagalin"/>
                <a:cs typeface="Gagalin"/>
                <a:sym typeface="Gagalin"/>
              </a:rPr>
              <a:t>Aqib Raza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7496411" y="2028643"/>
            <a:ext cx="10350716" cy="6662732"/>
            <a:chOff x="0" y="0"/>
            <a:chExt cx="1190737" cy="766474"/>
          </a:xfrm>
        </p:grpSpPr>
        <p:sp>
          <p:nvSpPr>
            <p:cNvPr id="4" name="Freeform 4"/>
            <p:cNvSpPr/>
            <p:nvPr/>
          </p:nvSpPr>
          <p:spPr>
            <a:xfrm>
              <a:off x="0" y="0"/>
              <a:ext cx="1190737" cy="766474"/>
            </a:xfrm>
            <a:custGeom>
              <a:avLst/>
              <a:gdLst/>
              <a:ahLst/>
              <a:cxnLst/>
              <a:rect l="l" t="t" r="r" b="b"/>
              <a:pathLst>
                <a:path w="1190737" h="766474">
                  <a:moveTo>
                    <a:pt x="0" y="0"/>
                  </a:moveTo>
                  <a:lnTo>
                    <a:pt x="1190737" y="0"/>
                  </a:lnTo>
                  <a:lnTo>
                    <a:pt x="1190737" y="766474"/>
                  </a:lnTo>
                  <a:lnTo>
                    <a:pt x="0" y="766474"/>
                  </a:lnTo>
                  <a:close/>
                </a:path>
              </a:pathLst>
            </a:custGeom>
            <a:blipFill>
              <a:blip r:embed="rId3"/>
              <a:stretch>
                <a:fillRect l="-3418" r="-3418"/>
              </a:stretch>
            </a:blipFill>
          </p:spPr>
          <p:txBody>
            <a:bodyPr/>
            <a:lstStyle/>
            <a:p>
              <a:endParaRPr lang="en-PK"/>
            </a:p>
          </p:txBody>
        </p:sp>
      </p:grpSp>
      <p:sp>
        <p:nvSpPr>
          <p:cNvPr id="5" name="Freeform 5"/>
          <p:cNvSpPr/>
          <p:nvPr/>
        </p:nvSpPr>
        <p:spPr>
          <a:xfrm rot="1719019">
            <a:off x="-1511853"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6" name="Freeform 6"/>
          <p:cNvSpPr/>
          <p:nvPr/>
        </p:nvSpPr>
        <p:spPr>
          <a:xfrm rot="8860320">
            <a:off x="16248765"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7" name="TextBox 7"/>
          <p:cNvSpPr txBox="1"/>
          <p:nvPr/>
        </p:nvSpPr>
        <p:spPr>
          <a:xfrm>
            <a:off x="2834176" y="662524"/>
            <a:ext cx="12241804" cy="874077"/>
          </a:xfrm>
          <a:prstGeom prst="rect">
            <a:avLst/>
          </a:prstGeom>
        </p:spPr>
        <p:txBody>
          <a:bodyPr lIns="0" tIns="0" rIns="0" bIns="0" rtlCol="0" anchor="t">
            <a:spAutoFit/>
          </a:bodyPr>
          <a:lstStyle/>
          <a:p>
            <a:pPr algn="ctr">
              <a:lnSpc>
                <a:spcPts val="6635"/>
              </a:lnSpc>
            </a:pPr>
            <a:r>
              <a:rPr lang="en-US" sz="6319" b="1">
                <a:solidFill>
                  <a:srgbClr val="EBE8DE"/>
                </a:solidFill>
                <a:latin typeface="Open Sauce Bold"/>
                <a:ea typeface="Open Sauce Bold"/>
                <a:cs typeface="Open Sauce Bold"/>
                <a:sym typeface="Open Sauce Bold"/>
              </a:rPr>
              <a:t>TOP 10 GENRE</a:t>
            </a:r>
          </a:p>
        </p:txBody>
      </p:sp>
      <p:sp>
        <p:nvSpPr>
          <p:cNvPr id="8" name="TextBox 8"/>
          <p:cNvSpPr txBox="1"/>
          <p:nvPr/>
        </p:nvSpPr>
        <p:spPr>
          <a:xfrm>
            <a:off x="253911" y="2000068"/>
            <a:ext cx="6726804" cy="6907351"/>
          </a:xfrm>
          <a:prstGeom prst="rect">
            <a:avLst/>
          </a:prstGeom>
        </p:spPr>
        <p:txBody>
          <a:bodyPr lIns="0" tIns="0" rIns="0" bIns="0" rtlCol="0" anchor="t">
            <a:spAutoFit/>
          </a:bodyPr>
          <a:lstStyle/>
          <a:p>
            <a:pPr marL="476502" lvl="1" indent="-238251" algn="l">
              <a:lnSpc>
                <a:spcPts val="3089"/>
              </a:lnSpc>
              <a:buFont typeface="Arial"/>
              <a:buChar char="•"/>
            </a:pPr>
            <a:r>
              <a:rPr lang="en-US" sz="2207">
                <a:solidFill>
                  <a:srgbClr val="EBE8DE"/>
                </a:solidFill>
                <a:latin typeface="Open Sauce Light"/>
                <a:ea typeface="Open Sauce Light"/>
                <a:cs typeface="Open Sauce Light"/>
                <a:sym typeface="Open Sauce Light"/>
              </a:rPr>
              <a:t>Comedy: ~365,000 – most dominant genre</a:t>
            </a:r>
          </a:p>
          <a:p>
            <a:pPr marL="476502" lvl="1" indent="-238251" algn="l">
              <a:lnSpc>
                <a:spcPts val="3089"/>
              </a:lnSpc>
              <a:buFont typeface="Arial"/>
              <a:buChar char="•"/>
            </a:pPr>
            <a:r>
              <a:rPr lang="en-US" sz="2207">
                <a:solidFill>
                  <a:srgbClr val="EBE8DE"/>
                </a:solidFill>
                <a:latin typeface="Open Sauce Light"/>
                <a:ea typeface="Open Sauce Light"/>
                <a:cs typeface="Open Sauce Light"/>
                <a:sym typeface="Open Sauce Light"/>
              </a:rPr>
              <a:t>Drama: ~280,000 – strong presence across titles</a:t>
            </a:r>
          </a:p>
          <a:p>
            <a:pPr marL="476502" lvl="1" indent="-238251" algn="l">
              <a:lnSpc>
                <a:spcPts val="3089"/>
              </a:lnSpc>
              <a:spcBef>
                <a:spcPct val="0"/>
              </a:spcBef>
              <a:buFont typeface="Arial"/>
              <a:buChar char="•"/>
            </a:pPr>
            <a:r>
              <a:rPr lang="en-US" sz="2207">
                <a:solidFill>
                  <a:srgbClr val="EBE8DE"/>
                </a:solidFill>
                <a:latin typeface="Open Sauce Light"/>
                <a:ea typeface="Open Sauce Light"/>
                <a:cs typeface="Open Sauce Light"/>
                <a:sym typeface="Open Sauce Light"/>
              </a:rPr>
              <a:t>Action: ~205,000 – popular high-energy content</a:t>
            </a:r>
          </a:p>
          <a:p>
            <a:pPr marL="476502" lvl="1" indent="-238251" algn="l">
              <a:lnSpc>
                <a:spcPts val="3089"/>
              </a:lnSpc>
              <a:spcBef>
                <a:spcPct val="0"/>
              </a:spcBef>
              <a:buFont typeface="Arial"/>
              <a:buChar char="•"/>
            </a:pPr>
            <a:r>
              <a:rPr lang="en-US" sz="2207">
                <a:solidFill>
                  <a:srgbClr val="EBE8DE"/>
                </a:solidFill>
                <a:latin typeface="Open Sauce Light"/>
                <a:ea typeface="Open Sauce Light"/>
                <a:cs typeface="Open Sauce Light"/>
                <a:sym typeface="Open Sauce Light"/>
              </a:rPr>
              <a:t>Documentary: ~160,000 – factual storytelling</a:t>
            </a:r>
          </a:p>
          <a:p>
            <a:pPr marL="476502" lvl="1" indent="-238251" algn="l">
              <a:lnSpc>
                <a:spcPts val="3089"/>
              </a:lnSpc>
              <a:spcBef>
                <a:spcPct val="0"/>
              </a:spcBef>
              <a:buFont typeface="Arial"/>
              <a:buChar char="•"/>
            </a:pPr>
            <a:r>
              <a:rPr lang="en-US" sz="2207">
                <a:solidFill>
                  <a:srgbClr val="EBE8DE"/>
                </a:solidFill>
                <a:latin typeface="Open Sauce Light"/>
                <a:ea typeface="Open Sauce Light"/>
                <a:cs typeface="Open Sauce Light"/>
                <a:sym typeface="Open Sauce Light"/>
              </a:rPr>
              <a:t>Crime: ~110,000 – narrative-driven crime stories</a:t>
            </a:r>
          </a:p>
          <a:p>
            <a:pPr marL="476502" lvl="1" indent="-238251" algn="l">
              <a:lnSpc>
                <a:spcPts val="3089"/>
              </a:lnSpc>
              <a:spcBef>
                <a:spcPct val="0"/>
              </a:spcBef>
              <a:buFont typeface="Arial"/>
              <a:buChar char="•"/>
            </a:pPr>
            <a:r>
              <a:rPr lang="en-US" sz="2207">
                <a:solidFill>
                  <a:srgbClr val="EBE8DE"/>
                </a:solidFill>
                <a:latin typeface="Open Sauce Light"/>
                <a:ea typeface="Open Sauce Light"/>
                <a:cs typeface="Open Sauce Light"/>
                <a:sym typeface="Open Sauce Light"/>
              </a:rPr>
              <a:t>Adventure: ~90,000 – often paired with Action or Animation</a:t>
            </a:r>
          </a:p>
          <a:p>
            <a:pPr marL="476502" lvl="1" indent="-238251" algn="l">
              <a:lnSpc>
                <a:spcPts val="3089"/>
              </a:lnSpc>
              <a:spcBef>
                <a:spcPct val="0"/>
              </a:spcBef>
              <a:buFont typeface="Arial"/>
              <a:buChar char="•"/>
            </a:pPr>
            <a:r>
              <a:rPr lang="en-US" sz="2207">
                <a:solidFill>
                  <a:srgbClr val="EBE8DE"/>
                </a:solidFill>
                <a:latin typeface="Open Sauce Light"/>
                <a:ea typeface="Open Sauce Light"/>
                <a:cs typeface="Open Sauce Light"/>
                <a:sym typeface="Open Sauce Light"/>
              </a:rPr>
              <a:t>Animation: ~85,000 – family-friendly and fantasy content</a:t>
            </a:r>
          </a:p>
          <a:p>
            <a:pPr marL="476502" lvl="1" indent="-238251" algn="l">
              <a:lnSpc>
                <a:spcPts val="3089"/>
              </a:lnSpc>
              <a:spcBef>
                <a:spcPct val="0"/>
              </a:spcBef>
              <a:buFont typeface="Arial"/>
              <a:buChar char="•"/>
            </a:pPr>
            <a:r>
              <a:rPr lang="en-US" sz="2207">
                <a:solidFill>
                  <a:srgbClr val="EBE8DE"/>
                </a:solidFill>
                <a:latin typeface="Open Sauce Light"/>
                <a:ea typeface="Open Sauce Light"/>
                <a:cs typeface="Open Sauce Light"/>
                <a:sym typeface="Open Sauce Light"/>
              </a:rPr>
              <a:t>Reality-TV: ~45,000 – growing non-scripted segment</a:t>
            </a:r>
          </a:p>
          <a:p>
            <a:pPr marL="476502" lvl="1" indent="-238251" algn="l">
              <a:lnSpc>
                <a:spcPts val="3089"/>
              </a:lnSpc>
              <a:spcBef>
                <a:spcPct val="0"/>
              </a:spcBef>
              <a:buFont typeface="Arial"/>
              <a:buChar char="•"/>
            </a:pPr>
            <a:r>
              <a:rPr lang="en-US" sz="2207">
                <a:solidFill>
                  <a:srgbClr val="EBE8DE"/>
                </a:solidFill>
                <a:latin typeface="Open Sauce Light"/>
                <a:ea typeface="Open Sauce Light"/>
                <a:cs typeface="Open Sauce Light"/>
                <a:sym typeface="Open Sauce Light"/>
              </a:rPr>
              <a:t>Short: ~30,000 – niche, small-format productions</a:t>
            </a:r>
          </a:p>
          <a:p>
            <a:pPr marL="476502" lvl="1" indent="-238251" algn="l">
              <a:lnSpc>
                <a:spcPts val="3089"/>
              </a:lnSpc>
              <a:spcBef>
                <a:spcPct val="0"/>
              </a:spcBef>
              <a:buFont typeface="Arial"/>
              <a:buChar char="•"/>
            </a:pPr>
            <a:r>
              <a:rPr lang="en-US" sz="2207">
                <a:solidFill>
                  <a:srgbClr val="EBE8DE"/>
                </a:solidFill>
                <a:latin typeface="Open Sauce Light"/>
                <a:ea typeface="Open Sauce Light"/>
                <a:cs typeface="Open Sauce Light"/>
                <a:sym typeface="Open Sauce Light"/>
              </a:rPr>
              <a:t>Biography: ~28,000 – real-life stories and events</a:t>
            </a:r>
          </a:p>
          <a:p>
            <a:pPr algn="l">
              <a:lnSpc>
                <a:spcPts val="3089"/>
              </a:lnSpc>
              <a:spcBef>
                <a:spcPct val="0"/>
              </a:spcBef>
            </a:pPr>
            <a:endParaRPr lang="en-US" sz="2207">
              <a:solidFill>
                <a:srgbClr val="EBE8DE"/>
              </a:solidFill>
              <a:latin typeface="Open Sauce Light"/>
              <a:ea typeface="Open Sauce Light"/>
              <a:cs typeface="Open Sauce Light"/>
              <a:sym typeface="Open Sauc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5" name="Freeform 5"/>
          <p:cNvSpPr/>
          <p:nvPr/>
        </p:nvSpPr>
        <p:spPr>
          <a:xfrm rot="1719019">
            <a:off x="-1511853"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6" name="Freeform 6"/>
          <p:cNvSpPr/>
          <p:nvPr/>
        </p:nvSpPr>
        <p:spPr>
          <a:xfrm rot="8860320">
            <a:off x="16248765"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7" name="TextBox 7"/>
          <p:cNvSpPr txBox="1"/>
          <p:nvPr/>
        </p:nvSpPr>
        <p:spPr>
          <a:xfrm>
            <a:off x="2751880" y="931033"/>
            <a:ext cx="13415424" cy="607718"/>
          </a:xfrm>
          <a:prstGeom prst="rect">
            <a:avLst/>
          </a:prstGeom>
        </p:spPr>
        <p:txBody>
          <a:bodyPr lIns="0" tIns="0" rIns="0" bIns="0" rtlCol="0" anchor="t">
            <a:spAutoFit/>
          </a:bodyPr>
          <a:lstStyle/>
          <a:p>
            <a:pPr algn="ctr">
              <a:lnSpc>
                <a:spcPts val="4662"/>
              </a:lnSpc>
            </a:pPr>
            <a:r>
              <a:rPr lang="en-US" sz="4440" b="1">
                <a:solidFill>
                  <a:srgbClr val="EBE8DE"/>
                </a:solidFill>
                <a:latin typeface="Open Sauce Bold"/>
                <a:ea typeface="Open Sauce Bold"/>
                <a:cs typeface="Open Sauce Bold"/>
                <a:sym typeface="Open Sauce Bold"/>
              </a:rPr>
              <a:t>TITLE TYPE DISTRIBUTION ACROSS DECADES</a:t>
            </a:r>
          </a:p>
        </p:txBody>
      </p:sp>
      <p:sp>
        <p:nvSpPr>
          <p:cNvPr id="8" name="TextBox 8"/>
          <p:cNvSpPr txBox="1"/>
          <p:nvPr/>
        </p:nvSpPr>
        <p:spPr>
          <a:xfrm>
            <a:off x="493949" y="2342060"/>
            <a:ext cx="6092287" cy="833690"/>
          </a:xfrm>
          <a:prstGeom prst="rect">
            <a:avLst/>
          </a:prstGeom>
        </p:spPr>
        <p:txBody>
          <a:bodyPr lIns="0" tIns="0" rIns="0" bIns="0" rtlCol="0" anchor="t">
            <a:spAutoFit/>
          </a:bodyPr>
          <a:lstStyle/>
          <a:p>
            <a:pPr algn="l">
              <a:lnSpc>
                <a:spcPts val="3356"/>
              </a:lnSpc>
            </a:pPr>
            <a:r>
              <a:rPr lang="en-US" sz="2397" b="1" dirty="0">
                <a:solidFill>
                  <a:srgbClr val="EBE8DE"/>
                </a:solidFill>
                <a:latin typeface="Open Sauce Bold"/>
                <a:ea typeface="Open Sauce Bold"/>
                <a:cs typeface="Open Sauce Bold"/>
                <a:sym typeface="Open Sauce Bold"/>
              </a:rPr>
              <a:t>Title Type Distribution (Percentage) Across Decades</a:t>
            </a:r>
          </a:p>
        </p:txBody>
      </p:sp>
      <p:pic>
        <p:nvPicPr>
          <p:cNvPr id="10" name="Picture 9" descr="A graph of different colored bars&#10;&#10;AI-generated content may be incorrect.">
            <a:extLst>
              <a:ext uri="{FF2B5EF4-FFF2-40B4-BE49-F238E27FC236}">
                <a16:creationId xmlns:a16="http://schemas.microsoft.com/office/drawing/2014/main" id="{43F488C5-3E9F-78F3-1C1C-4CE0733F5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0185" y="1866900"/>
            <a:ext cx="10713866" cy="7245561"/>
          </a:xfrm>
          <a:prstGeom prst="rect">
            <a:avLst/>
          </a:prstGeom>
        </p:spPr>
      </p:pic>
      <p:sp>
        <p:nvSpPr>
          <p:cNvPr id="13" name="TextBox 12">
            <a:extLst>
              <a:ext uri="{FF2B5EF4-FFF2-40B4-BE49-F238E27FC236}">
                <a16:creationId xmlns:a16="http://schemas.microsoft.com/office/drawing/2014/main" id="{70CC5014-B572-088E-C107-CE79095B6B19}"/>
              </a:ext>
            </a:extLst>
          </p:cNvPr>
          <p:cNvSpPr txBox="1"/>
          <p:nvPr/>
        </p:nvSpPr>
        <p:spPr>
          <a:xfrm>
            <a:off x="493949" y="3771900"/>
            <a:ext cx="6092287" cy="4524315"/>
          </a:xfrm>
          <a:prstGeom prst="rect">
            <a:avLst/>
          </a:prstGeom>
          <a:noFill/>
        </p:spPr>
        <p:txBody>
          <a:bodyPr wrap="square" rtlCol="0">
            <a:spAutoFit/>
          </a:bodyPr>
          <a:lstStyle/>
          <a:p>
            <a:pPr lvl="0" eaLnBrk="0" fontAlgn="base" hangingPunct="0">
              <a:spcBef>
                <a:spcPct val="0"/>
              </a:spcBef>
              <a:spcAft>
                <a:spcPct val="0"/>
              </a:spcAft>
            </a:pPr>
            <a:endParaRPr lang="en-PK" altLang="en-PK" sz="2400" dirty="0">
              <a:solidFill>
                <a:srgbClr val="EBE8DE"/>
              </a:solidFill>
              <a:latin typeface="Arial" panose="020B0604020202020204" pitchFamily="34" charset="0"/>
            </a:endParaRPr>
          </a:p>
          <a:p>
            <a:pPr lvl="0" eaLnBrk="0" fontAlgn="base" hangingPunct="0">
              <a:spcBef>
                <a:spcPct val="0"/>
              </a:spcBef>
              <a:spcAft>
                <a:spcPct val="0"/>
              </a:spcAft>
              <a:buFontTx/>
              <a:buChar char="•"/>
            </a:pPr>
            <a:r>
              <a:rPr lang="en-PK" altLang="en-PK" sz="2400" b="1" dirty="0">
                <a:solidFill>
                  <a:srgbClr val="EBE8DE"/>
                </a:solidFill>
                <a:latin typeface="Arial" panose="020B0604020202020204" pitchFamily="34" charset="0"/>
              </a:rPr>
              <a:t>Early Dominance:</a:t>
            </a:r>
            <a:r>
              <a:rPr lang="en-PK" altLang="en-PK" sz="2400" dirty="0">
                <a:solidFill>
                  <a:srgbClr val="EBE8DE"/>
                </a:solidFill>
                <a:latin typeface="Arial" panose="020B0604020202020204" pitchFamily="34" charset="0"/>
              </a:rPr>
              <a:t> Movies (dark red) dominated content production in the pre-1940s era.</a:t>
            </a:r>
          </a:p>
          <a:p>
            <a:pPr lvl="0" eaLnBrk="0" fontAlgn="base" hangingPunct="0">
              <a:spcBef>
                <a:spcPct val="0"/>
              </a:spcBef>
              <a:spcAft>
                <a:spcPct val="0"/>
              </a:spcAft>
              <a:buFontTx/>
              <a:buChar char="•"/>
            </a:pPr>
            <a:r>
              <a:rPr lang="en-PK" altLang="en-PK" sz="2400" b="1" dirty="0">
                <a:solidFill>
                  <a:srgbClr val="EBE8DE"/>
                </a:solidFill>
                <a:latin typeface="Arial" panose="020B0604020202020204" pitchFamily="34" charset="0"/>
              </a:rPr>
              <a:t>Shift Over Time:</a:t>
            </a:r>
            <a:r>
              <a:rPr lang="en-PK" altLang="en-PK" sz="2400" dirty="0">
                <a:solidFill>
                  <a:srgbClr val="EBE8DE"/>
                </a:solidFill>
                <a:latin typeface="Arial" panose="020B0604020202020204" pitchFamily="34" charset="0"/>
              </a:rPr>
              <a:t> From the 1950s onward, TV episodes (orange) and other TV-related content increased significantly.</a:t>
            </a:r>
          </a:p>
          <a:p>
            <a:pPr lvl="0" eaLnBrk="0" fontAlgn="base" hangingPunct="0">
              <a:spcBef>
                <a:spcPct val="0"/>
              </a:spcBef>
              <a:spcAft>
                <a:spcPct val="0"/>
              </a:spcAft>
              <a:buFontTx/>
              <a:buChar char="•"/>
            </a:pPr>
            <a:r>
              <a:rPr lang="en-PK" altLang="en-PK" sz="2400" b="1" dirty="0">
                <a:solidFill>
                  <a:srgbClr val="EBE8DE"/>
                </a:solidFill>
                <a:latin typeface="Arial" panose="020B0604020202020204" pitchFamily="34" charset="0"/>
              </a:rPr>
              <a:t>Industry Trend:</a:t>
            </a:r>
            <a:r>
              <a:rPr lang="en-PK" altLang="en-PK" sz="2400" dirty="0">
                <a:solidFill>
                  <a:srgbClr val="EBE8DE"/>
                </a:solidFill>
                <a:latin typeface="Arial" panose="020B0604020202020204" pitchFamily="34" charset="0"/>
              </a:rPr>
              <a:t> This reflects a long-term shift from film-centric to television-focused production.</a:t>
            </a:r>
          </a:p>
          <a:p>
            <a:pPr lvl="0" eaLnBrk="0" fontAlgn="base" hangingPunct="0">
              <a:spcBef>
                <a:spcPct val="0"/>
              </a:spcBef>
              <a:spcAft>
                <a:spcPct val="0"/>
              </a:spcAft>
            </a:pPr>
            <a:endParaRPr lang="en-PK" altLang="en-PK" sz="2400" dirty="0">
              <a:solidFill>
                <a:srgbClr val="EBE8DE"/>
              </a:solidFill>
              <a:latin typeface="Arial" panose="020B0604020202020204" pitchFamily="34" charset="0"/>
            </a:endParaRPr>
          </a:p>
          <a:p>
            <a:endParaRPr lang="en-PK" sz="2400" dirty="0">
              <a:solidFill>
                <a:srgbClr val="EBE8D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59453" y="95197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TextBox 4"/>
          <p:cNvSpPr txBox="1"/>
          <p:nvPr/>
        </p:nvSpPr>
        <p:spPr>
          <a:xfrm>
            <a:off x="2623938" y="1042318"/>
            <a:ext cx="13228715" cy="3053297"/>
          </a:xfrm>
          <a:prstGeom prst="rect">
            <a:avLst/>
          </a:prstGeom>
        </p:spPr>
        <p:txBody>
          <a:bodyPr lIns="0" tIns="0" rIns="0" bIns="0" rtlCol="0" anchor="t">
            <a:spAutoFit/>
          </a:bodyPr>
          <a:lstStyle/>
          <a:p>
            <a:pPr algn="ctr">
              <a:lnSpc>
                <a:spcPts val="11841"/>
              </a:lnSpc>
            </a:pPr>
            <a:r>
              <a:rPr lang="en-US" sz="11278" b="1">
                <a:solidFill>
                  <a:srgbClr val="EBE8DE"/>
                </a:solidFill>
                <a:latin typeface="Open Sauce Bold"/>
                <a:ea typeface="Open Sauce Bold"/>
                <a:cs typeface="Open Sauce Bold"/>
                <a:sym typeface="Open Sauce Bold"/>
              </a:rPr>
              <a:t>EXPLANATORY VISUALIZATIONS</a:t>
            </a:r>
          </a:p>
        </p:txBody>
      </p:sp>
      <p:sp>
        <p:nvSpPr>
          <p:cNvPr id="5" name="TextBox 5"/>
          <p:cNvSpPr txBox="1"/>
          <p:nvPr/>
        </p:nvSpPr>
        <p:spPr>
          <a:xfrm>
            <a:off x="3362191" y="5095875"/>
            <a:ext cx="11875269" cy="2994089"/>
          </a:xfrm>
          <a:prstGeom prst="rect">
            <a:avLst/>
          </a:prstGeom>
        </p:spPr>
        <p:txBody>
          <a:bodyPr lIns="0" tIns="0" rIns="0" bIns="0" rtlCol="0" anchor="t">
            <a:spAutoFit/>
          </a:bodyPr>
          <a:lstStyle/>
          <a:p>
            <a:pPr algn="l">
              <a:lnSpc>
                <a:spcPts val="3636"/>
              </a:lnSpc>
            </a:pPr>
            <a:r>
              <a:rPr lang="en-US" sz="2597" b="1">
                <a:solidFill>
                  <a:srgbClr val="EBE8DE"/>
                </a:solidFill>
                <a:latin typeface="Open Sauce Bold"/>
                <a:ea typeface="Open Sauce Bold"/>
                <a:cs typeface="Open Sauce Bold"/>
                <a:sym typeface="Open Sauce Bold"/>
              </a:rPr>
              <a:t>Main Narrative: </a:t>
            </a:r>
          </a:p>
          <a:p>
            <a:pPr algn="l">
              <a:lnSpc>
                <a:spcPts val="3636"/>
              </a:lnSpc>
            </a:pPr>
            <a:endParaRPr lang="en-US" sz="2597" b="1">
              <a:solidFill>
                <a:srgbClr val="EBE8DE"/>
              </a:solidFill>
              <a:latin typeface="Open Sauce Bold"/>
              <a:ea typeface="Open Sauce Bold"/>
              <a:cs typeface="Open Sauce Bold"/>
              <a:sym typeface="Open Sauce Bold"/>
            </a:endParaRPr>
          </a:p>
          <a:p>
            <a:pPr algn="l">
              <a:lnSpc>
                <a:spcPts val="3356"/>
              </a:lnSpc>
            </a:pPr>
            <a:r>
              <a:rPr lang="en-US" sz="2397" b="1">
                <a:solidFill>
                  <a:srgbClr val="EBE8DE"/>
                </a:solidFill>
                <a:latin typeface="Open Sauce Bold"/>
                <a:ea typeface="Open Sauce Bold"/>
                <a:cs typeface="Open Sauce Bold"/>
                <a:sym typeface="Open Sauce Bold"/>
              </a:rPr>
              <a:t>Optimizing Content for Audience Preference</a:t>
            </a:r>
          </a:p>
          <a:p>
            <a:pPr algn="l">
              <a:lnSpc>
                <a:spcPts val="3356"/>
              </a:lnSpc>
              <a:spcBef>
                <a:spcPct val="0"/>
              </a:spcBef>
            </a:pPr>
            <a:r>
              <a:rPr lang="en-US" sz="2397" b="1">
                <a:solidFill>
                  <a:srgbClr val="EBE8DE"/>
                </a:solidFill>
                <a:latin typeface="Open Sauce Bold"/>
                <a:ea typeface="Open Sauce Bold"/>
                <a:cs typeface="Open Sauce Bold"/>
                <a:sym typeface="Open Sauce Bold"/>
              </a:rPr>
              <a:t>The goal is to determine the optimal combination of Genre, Run Time, Episode Count, and Title Type (e.g., Movie vs. Series) that best aligns with audience preferences and trends.</a:t>
            </a:r>
          </a:p>
          <a:p>
            <a:pPr algn="l">
              <a:lnSpc>
                <a:spcPts val="3356"/>
              </a:lnSpc>
              <a:spcBef>
                <a:spcPct val="0"/>
              </a:spcBef>
            </a:pPr>
            <a:endParaRPr lang="en-US" sz="2397" b="1">
              <a:solidFill>
                <a:srgbClr val="EBE8DE"/>
              </a:solidFill>
              <a:latin typeface="Open Sauce Bold"/>
              <a:ea typeface="Open Sauce Bold"/>
              <a:cs typeface="Open Sauce Bold"/>
              <a:sym typeface="Open Sauce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9989292" y="1483383"/>
            <a:ext cx="7270008" cy="7541642"/>
          </a:xfrm>
          <a:custGeom>
            <a:avLst/>
            <a:gdLst/>
            <a:ahLst/>
            <a:cxnLst/>
            <a:rect l="l" t="t" r="r" b="b"/>
            <a:pathLst>
              <a:path w="7270008" h="7541642">
                <a:moveTo>
                  <a:pt x="0" y="0"/>
                </a:moveTo>
                <a:lnTo>
                  <a:pt x="7270008" y="0"/>
                </a:lnTo>
                <a:lnTo>
                  <a:pt x="7270008" y="7541642"/>
                </a:lnTo>
                <a:lnTo>
                  <a:pt x="0" y="7541642"/>
                </a:lnTo>
                <a:lnTo>
                  <a:pt x="0" y="0"/>
                </a:lnTo>
                <a:close/>
              </a:path>
            </a:pathLst>
          </a:custGeom>
          <a:blipFill>
            <a:blip r:embed="rId5"/>
            <a:stretch>
              <a:fillRect l="-33750" t="-5331" r="-30001"/>
            </a:stretch>
          </a:blipFill>
        </p:spPr>
        <p:txBody>
          <a:bodyPr/>
          <a:lstStyle/>
          <a:p>
            <a:endParaRPr lang="en-PK"/>
          </a:p>
        </p:txBody>
      </p:sp>
      <p:sp>
        <p:nvSpPr>
          <p:cNvPr id="5" name="TextBox 5"/>
          <p:cNvSpPr txBox="1"/>
          <p:nvPr/>
        </p:nvSpPr>
        <p:spPr>
          <a:xfrm>
            <a:off x="402015" y="2973108"/>
            <a:ext cx="11051316" cy="973739"/>
          </a:xfrm>
          <a:prstGeom prst="rect">
            <a:avLst/>
          </a:prstGeom>
        </p:spPr>
        <p:txBody>
          <a:bodyPr lIns="0" tIns="0" rIns="0" bIns="0" rtlCol="0" anchor="t">
            <a:spAutoFit/>
          </a:bodyPr>
          <a:lstStyle/>
          <a:p>
            <a:pPr algn="l">
              <a:lnSpc>
                <a:spcPts val="7470"/>
              </a:lnSpc>
            </a:pPr>
            <a:r>
              <a:rPr lang="en-US" sz="7114" b="1">
                <a:solidFill>
                  <a:srgbClr val="EBE8DE"/>
                </a:solidFill>
                <a:latin typeface="Open Sauce Bold"/>
                <a:ea typeface="Open Sauce Bold"/>
                <a:cs typeface="Open Sauce Bold"/>
                <a:sym typeface="Open Sauce Bold"/>
              </a:rPr>
              <a:t>RUNTIME VS RATING </a:t>
            </a:r>
          </a:p>
        </p:txBody>
      </p:sp>
      <p:sp>
        <p:nvSpPr>
          <p:cNvPr id="6" name="TextBox 6"/>
          <p:cNvSpPr txBox="1"/>
          <p:nvPr/>
        </p:nvSpPr>
        <p:spPr>
          <a:xfrm>
            <a:off x="402015" y="4662710"/>
            <a:ext cx="9587276" cy="1610135"/>
          </a:xfrm>
          <a:prstGeom prst="rect">
            <a:avLst/>
          </a:prstGeom>
        </p:spPr>
        <p:txBody>
          <a:bodyPr lIns="0" tIns="0" rIns="0" bIns="0" rtlCol="0" anchor="t">
            <a:spAutoFit/>
          </a:bodyPr>
          <a:lstStyle/>
          <a:p>
            <a:pPr algn="l">
              <a:lnSpc>
                <a:spcPts val="3172"/>
              </a:lnSpc>
              <a:spcBef>
                <a:spcPct val="0"/>
              </a:spcBef>
            </a:pPr>
            <a:r>
              <a:rPr lang="en-US" sz="3021">
                <a:solidFill>
                  <a:srgbClr val="EBE8DE"/>
                </a:solidFill>
                <a:latin typeface="Etna Sans Serif"/>
                <a:ea typeface="Etna Sans Serif"/>
                <a:cs typeface="Etna Sans Serif"/>
                <a:sym typeface="Etna Sans Serif"/>
              </a:rPr>
              <a:t>The following slides present key insights into how runtime influences audience ratings, highlighting patterns, trends, and performance differences across major title types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59453" y="95197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1595836" y="1788048"/>
            <a:ext cx="15361168" cy="7622979"/>
          </a:xfrm>
          <a:custGeom>
            <a:avLst/>
            <a:gdLst/>
            <a:ahLst/>
            <a:cxnLst/>
            <a:rect l="l" t="t" r="r" b="b"/>
            <a:pathLst>
              <a:path w="15361168" h="7622979">
                <a:moveTo>
                  <a:pt x="0" y="0"/>
                </a:moveTo>
                <a:lnTo>
                  <a:pt x="15361167" y="0"/>
                </a:lnTo>
                <a:lnTo>
                  <a:pt x="15361167" y="7622980"/>
                </a:lnTo>
                <a:lnTo>
                  <a:pt x="0" y="7622980"/>
                </a:lnTo>
                <a:lnTo>
                  <a:pt x="0" y="0"/>
                </a:lnTo>
                <a:close/>
              </a:path>
            </a:pathLst>
          </a:custGeom>
          <a:blipFill>
            <a:blip r:embed="rId5"/>
            <a:stretch>
              <a:fillRect/>
            </a:stretch>
          </a:blipFill>
        </p:spPr>
        <p:txBody>
          <a:bodyPr/>
          <a:lstStyle/>
          <a:p>
            <a:endParaRPr lang="en-PK"/>
          </a:p>
        </p:txBody>
      </p:sp>
      <p:sp>
        <p:nvSpPr>
          <p:cNvPr id="5" name="TextBox 5"/>
          <p:cNvSpPr txBox="1"/>
          <p:nvPr/>
        </p:nvSpPr>
        <p:spPr>
          <a:xfrm>
            <a:off x="3799381" y="534497"/>
            <a:ext cx="11170154" cy="696786"/>
          </a:xfrm>
          <a:prstGeom prst="rect">
            <a:avLst/>
          </a:prstGeom>
        </p:spPr>
        <p:txBody>
          <a:bodyPr lIns="0" tIns="0" rIns="0" bIns="0" rtlCol="0" anchor="t">
            <a:spAutoFit/>
          </a:bodyPr>
          <a:lstStyle/>
          <a:p>
            <a:pPr algn="l">
              <a:lnSpc>
                <a:spcPts val="5330"/>
              </a:lnSpc>
            </a:pPr>
            <a:r>
              <a:rPr lang="en-US" sz="5076" b="1">
                <a:solidFill>
                  <a:srgbClr val="EBE8DE"/>
                </a:solidFill>
                <a:latin typeface="Open Sauce Bold"/>
                <a:ea typeface="Open Sauce Bold"/>
                <a:cs typeface="Open Sauce Bold"/>
                <a:sym typeface="Open Sauce Bold"/>
              </a:rPr>
              <a:t>RUNTIME VS RATING(LINE CHART)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59453" y="95197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TextBox 5"/>
          <p:cNvSpPr txBox="1"/>
          <p:nvPr/>
        </p:nvSpPr>
        <p:spPr>
          <a:xfrm>
            <a:off x="5700303" y="364602"/>
            <a:ext cx="7139321" cy="961580"/>
          </a:xfrm>
          <a:prstGeom prst="rect">
            <a:avLst/>
          </a:prstGeom>
        </p:spPr>
        <p:txBody>
          <a:bodyPr lIns="0" tIns="0" rIns="0" bIns="0" rtlCol="0" anchor="t">
            <a:spAutoFit/>
          </a:bodyPr>
          <a:lstStyle/>
          <a:p>
            <a:pPr algn="l">
              <a:lnSpc>
                <a:spcPts val="7325"/>
              </a:lnSpc>
            </a:pPr>
            <a:r>
              <a:rPr lang="en-US" sz="6976" b="1">
                <a:solidFill>
                  <a:srgbClr val="EBE8DE"/>
                </a:solidFill>
                <a:latin typeface="Open Sauce Bold"/>
                <a:ea typeface="Open Sauce Bold"/>
                <a:cs typeface="Open Sauce Bold"/>
                <a:sym typeface="Open Sauce Bold"/>
              </a:rPr>
              <a:t>FINAL RESULTS</a:t>
            </a:r>
          </a:p>
        </p:txBody>
      </p:sp>
      <p:graphicFrame>
        <p:nvGraphicFramePr>
          <p:cNvPr id="6" name="Table 5">
            <a:extLst>
              <a:ext uri="{FF2B5EF4-FFF2-40B4-BE49-F238E27FC236}">
                <a16:creationId xmlns:a16="http://schemas.microsoft.com/office/drawing/2014/main" id="{B22D3212-569C-5005-173C-68C689847D03}"/>
              </a:ext>
            </a:extLst>
          </p:cNvPr>
          <p:cNvGraphicFramePr>
            <a:graphicFrameLocks noGrp="1"/>
          </p:cNvGraphicFramePr>
          <p:nvPr>
            <p:extLst>
              <p:ext uri="{D42A27DB-BD31-4B8C-83A1-F6EECF244321}">
                <p14:modId xmlns:p14="http://schemas.microsoft.com/office/powerpoint/2010/main" val="2271244598"/>
              </p:ext>
            </p:extLst>
          </p:nvPr>
        </p:nvGraphicFramePr>
        <p:xfrm>
          <a:off x="762000" y="2247899"/>
          <a:ext cx="16459200" cy="6867593"/>
        </p:xfrm>
        <a:graphic>
          <a:graphicData uri="http://schemas.openxmlformats.org/drawingml/2006/table">
            <a:tbl>
              <a:tblPr/>
              <a:tblGrid>
                <a:gridCol w="2438400">
                  <a:extLst>
                    <a:ext uri="{9D8B030D-6E8A-4147-A177-3AD203B41FA5}">
                      <a16:colId xmlns:a16="http://schemas.microsoft.com/office/drawing/2014/main" val="2857221981"/>
                    </a:ext>
                  </a:extLst>
                </a:gridCol>
                <a:gridCol w="4343400">
                  <a:extLst>
                    <a:ext uri="{9D8B030D-6E8A-4147-A177-3AD203B41FA5}">
                      <a16:colId xmlns:a16="http://schemas.microsoft.com/office/drawing/2014/main" val="2206446566"/>
                    </a:ext>
                  </a:extLst>
                </a:gridCol>
                <a:gridCol w="4267200">
                  <a:extLst>
                    <a:ext uri="{9D8B030D-6E8A-4147-A177-3AD203B41FA5}">
                      <a16:colId xmlns:a16="http://schemas.microsoft.com/office/drawing/2014/main" val="1190474696"/>
                    </a:ext>
                  </a:extLst>
                </a:gridCol>
                <a:gridCol w="5410200">
                  <a:extLst>
                    <a:ext uri="{9D8B030D-6E8A-4147-A177-3AD203B41FA5}">
                      <a16:colId xmlns:a16="http://schemas.microsoft.com/office/drawing/2014/main" val="2522396748"/>
                    </a:ext>
                  </a:extLst>
                </a:gridCol>
              </a:tblGrid>
              <a:tr h="521031">
                <a:tc>
                  <a:txBody>
                    <a:bodyPr/>
                    <a:lstStyle/>
                    <a:p>
                      <a:pPr>
                        <a:buNone/>
                      </a:pPr>
                      <a:r>
                        <a:rPr lang="en-GB" sz="2000" dirty="0">
                          <a:effectLst/>
                        </a:rPr>
                        <a:t>Title Type</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Best Runtime Range (Highest Ratings)</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dirty="0">
                          <a:effectLst/>
                        </a:rPr>
                        <a:t>Weak Runtime Range (Lowest Ratings)</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Overall Trend / Interpretation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95442922"/>
                  </a:ext>
                </a:extLst>
              </a:tr>
              <a:tr h="1363811">
                <a:tc>
                  <a:txBody>
                    <a:bodyPr/>
                    <a:lstStyle/>
                    <a:p>
                      <a:pPr>
                        <a:buNone/>
                      </a:pPr>
                      <a:r>
                        <a:rPr lang="en-GB" sz="2000">
                          <a:effectLst/>
                        </a:rPr>
                        <a:t>Movie</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150–180 min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75–100 min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U-shape: Ratings dip sharply around 75–100 min (likely low-budget/fast-produced content). Longer movies (150–180 min) perform better, indicating deeper narrative films.</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1691095"/>
                  </a:ext>
                </a:extLst>
              </a:tr>
              <a:tr h="1243289">
                <a:tc>
                  <a:txBody>
                    <a:bodyPr/>
                    <a:lstStyle/>
                    <a:p>
                      <a:pPr>
                        <a:buNone/>
                      </a:pPr>
                      <a:r>
                        <a:rPr lang="en-GB" sz="2000">
                          <a:effectLst/>
                        </a:rPr>
                        <a:t>TV Episode</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150–180 min (unusually long)</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85–135 min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Mostly upward: Episodes start high (~7.5), dip mid-range, then climb dramatically after 140 min — likely TV specials or extended finales with higher production quality.</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305604737"/>
                  </a:ext>
                </a:extLst>
              </a:tr>
              <a:tr h="1363811">
                <a:tc>
                  <a:txBody>
                    <a:bodyPr/>
                    <a:lstStyle/>
                    <a:p>
                      <a:pPr>
                        <a:buNone/>
                      </a:pPr>
                      <a:r>
                        <a:rPr lang="en-GB" sz="2000" dirty="0">
                          <a:effectLst/>
                        </a:rPr>
                        <a:t>TV Movie</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140–170 min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80–95 min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Strong U-shape: Similar to theatrical films but with a more dramatic dip around 80–95 min. Peaks near 160 min, indicating long-format TV movies are better received.</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861597116"/>
                  </a:ext>
                </a:extLst>
              </a:tr>
              <a:tr h="1243289">
                <a:tc>
                  <a:txBody>
                    <a:bodyPr/>
                    <a:lstStyle/>
                    <a:p>
                      <a:pPr>
                        <a:buNone/>
                      </a:pPr>
                      <a:r>
                        <a:rPr lang="en-GB" sz="2000">
                          <a:effectLst/>
                        </a:rPr>
                        <a:t>TV Series</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145–155 min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90–100 min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Mild U-shape → upward spike: Start strong (~7.0), dip near 90–100 min, then spike around 145–155 min — correlates with documentary-style episodes or finales.</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169008625"/>
                  </a:ext>
                </a:extLst>
              </a:tr>
              <a:tr h="1122768">
                <a:tc>
                  <a:txBody>
                    <a:bodyPr/>
                    <a:lstStyle/>
                    <a:p>
                      <a:pPr>
                        <a:buNone/>
                      </a:pPr>
                      <a:r>
                        <a:rPr lang="en-GB" sz="2000">
                          <a:effectLst/>
                        </a:rPr>
                        <a:t>Video</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140–170 min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75–95 min</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dirty="0">
                          <a:effectLst/>
                        </a:rPr>
                        <a:t>U-shape: Weak short runtimes (&lt;95 min) and strong long-form content (&gt;140 min). Longer content correlates with higher production quality.</a:t>
                      </a:r>
                    </a:p>
                  </a:txBody>
                  <a:tcPr marL="28886" marR="28886" marT="14443" marB="1444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72432265"/>
                  </a:ext>
                </a:extLst>
              </a:tr>
            </a:tbl>
          </a:graphicData>
        </a:graphic>
      </p:graphicFrame>
      <p:sp>
        <p:nvSpPr>
          <p:cNvPr id="7" name="Rectangle 1">
            <a:extLst>
              <a:ext uri="{FF2B5EF4-FFF2-40B4-BE49-F238E27FC236}">
                <a16:creationId xmlns:a16="http://schemas.microsoft.com/office/drawing/2014/main" id="{837336A6-46DD-205A-7752-4BE6C2CF4A90}"/>
              </a:ext>
            </a:extLst>
          </p:cNvPr>
          <p:cNvSpPr>
            <a:spLocks noChangeArrowheads="1"/>
          </p:cNvSpPr>
          <p:nvPr/>
        </p:nvSpPr>
        <p:spPr bwMode="auto">
          <a:xfrm>
            <a:off x="-14386085" y="1262062"/>
            <a:ext cx="115784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508658" y="6012892"/>
            <a:ext cx="6061918" cy="4274108"/>
            <a:chOff x="0" y="0"/>
            <a:chExt cx="939150" cy="662171"/>
          </a:xfrm>
        </p:grpSpPr>
        <p:sp>
          <p:nvSpPr>
            <p:cNvPr id="4" name="Freeform 4"/>
            <p:cNvSpPr/>
            <p:nvPr/>
          </p:nvSpPr>
          <p:spPr>
            <a:xfrm>
              <a:off x="0" y="0"/>
              <a:ext cx="939150" cy="662171"/>
            </a:xfrm>
            <a:custGeom>
              <a:avLst/>
              <a:gdLst/>
              <a:ahLst/>
              <a:cxnLst/>
              <a:rect l="l" t="t" r="r" b="b"/>
              <a:pathLst>
                <a:path w="939150" h="662171">
                  <a:moveTo>
                    <a:pt x="0" y="0"/>
                  </a:moveTo>
                  <a:lnTo>
                    <a:pt x="939150" y="0"/>
                  </a:lnTo>
                  <a:lnTo>
                    <a:pt x="939150" y="662171"/>
                  </a:lnTo>
                  <a:lnTo>
                    <a:pt x="0" y="662171"/>
                  </a:lnTo>
                  <a:close/>
                </a:path>
              </a:pathLst>
            </a:custGeom>
            <a:blipFill>
              <a:blip r:embed="rId3"/>
              <a:stretch>
                <a:fillRect l="-2814" r="-2814"/>
              </a:stretch>
            </a:blipFill>
          </p:spPr>
          <p:txBody>
            <a:bodyPr/>
            <a:lstStyle/>
            <a:p>
              <a:endParaRPr lang="en-PK"/>
            </a:p>
          </p:txBody>
        </p:sp>
      </p:grpSp>
      <p:grpSp>
        <p:nvGrpSpPr>
          <p:cNvPr id="5" name="Group 5"/>
          <p:cNvGrpSpPr/>
          <p:nvPr/>
        </p:nvGrpSpPr>
        <p:grpSpPr>
          <a:xfrm>
            <a:off x="10232551" y="1345834"/>
            <a:ext cx="6311740" cy="2873933"/>
            <a:chOff x="0" y="0"/>
            <a:chExt cx="977854" cy="445247"/>
          </a:xfrm>
        </p:grpSpPr>
        <p:sp>
          <p:nvSpPr>
            <p:cNvPr id="6" name="Freeform 6"/>
            <p:cNvSpPr/>
            <p:nvPr/>
          </p:nvSpPr>
          <p:spPr>
            <a:xfrm>
              <a:off x="0" y="0"/>
              <a:ext cx="977854" cy="445247"/>
            </a:xfrm>
            <a:custGeom>
              <a:avLst/>
              <a:gdLst/>
              <a:ahLst/>
              <a:cxnLst/>
              <a:rect l="l" t="t" r="r" b="b"/>
              <a:pathLst>
                <a:path w="977854" h="445247">
                  <a:moveTo>
                    <a:pt x="0" y="0"/>
                  </a:moveTo>
                  <a:lnTo>
                    <a:pt x="977854" y="0"/>
                  </a:lnTo>
                  <a:lnTo>
                    <a:pt x="977854" y="445247"/>
                  </a:lnTo>
                  <a:lnTo>
                    <a:pt x="0" y="445247"/>
                  </a:lnTo>
                  <a:close/>
                </a:path>
              </a:pathLst>
            </a:custGeom>
            <a:blipFill>
              <a:blip r:embed="rId4"/>
              <a:stretch>
                <a:fillRect t="-114818" b="-114818"/>
              </a:stretch>
            </a:blipFill>
          </p:spPr>
          <p:txBody>
            <a:bodyPr/>
            <a:lstStyle/>
            <a:p>
              <a:endParaRPr lang="en-PK"/>
            </a:p>
          </p:txBody>
        </p:sp>
      </p:grpSp>
      <p:sp>
        <p:nvSpPr>
          <p:cNvPr id="7" name="Freeform 7"/>
          <p:cNvSpPr/>
          <p:nvPr/>
        </p:nvSpPr>
        <p:spPr>
          <a:xfrm rot="8860320">
            <a:off x="14819503" y="9148132"/>
            <a:ext cx="6124385" cy="4832696"/>
          </a:xfrm>
          <a:custGeom>
            <a:avLst/>
            <a:gdLst/>
            <a:ahLst/>
            <a:cxnLst/>
            <a:rect l="l" t="t" r="r" b="b"/>
            <a:pathLst>
              <a:path w="6124385" h="4832696">
                <a:moveTo>
                  <a:pt x="0" y="0"/>
                </a:moveTo>
                <a:lnTo>
                  <a:pt x="6124385" y="0"/>
                </a:lnTo>
                <a:lnTo>
                  <a:pt x="6124385" y="4832696"/>
                </a:lnTo>
                <a:lnTo>
                  <a:pt x="0" y="4832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K"/>
          </a:p>
        </p:txBody>
      </p:sp>
      <p:sp>
        <p:nvSpPr>
          <p:cNvPr id="8" name="TextBox 8"/>
          <p:cNvSpPr txBox="1"/>
          <p:nvPr/>
        </p:nvSpPr>
        <p:spPr>
          <a:xfrm>
            <a:off x="697629" y="1460134"/>
            <a:ext cx="7949085" cy="2939699"/>
          </a:xfrm>
          <a:prstGeom prst="rect">
            <a:avLst/>
          </a:prstGeom>
        </p:spPr>
        <p:txBody>
          <a:bodyPr lIns="0" tIns="0" rIns="0" bIns="0" rtlCol="0" anchor="t">
            <a:spAutoFit/>
          </a:bodyPr>
          <a:lstStyle/>
          <a:p>
            <a:pPr algn="l">
              <a:lnSpc>
                <a:spcPts val="7680"/>
              </a:lnSpc>
            </a:pPr>
            <a:r>
              <a:rPr lang="en-US" sz="7314" b="1">
                <a:solidFill>
                  <a:srgbClr val="EBE8DE"/>
                </a:solidFill>
                <a:latin typeface="Open Sauce Bold"/>
                <a:ea typeface="Open Sauce Bold"/>
                <a:cs typeface="Open Sauce Bold"/>
                <a:sym typeface="Open Sauce Bold"/>
              </a:rPr>
              <a:t>SUMMARY OF RUNTIME VS RATING</a:t>
            </a:r>
          </a:p>
        </p:txBody>
      </p:sp>
      <p:sp>
        <p:nvSpPr>
          <p:cNvPr id="9" name="TextBox 9"/>
          <p:cNvSpPr txBox="1"/>
          <p:nvPr/>
        </p:nvSpPr>
        <p:spPr>
          <a:xfrm>
            <a:off x="7052877" y="5076825"/>
            <a:ext cx="10359441" cy="4331796"/>
          </a:xfrm>
          <a:prstGeom prst="rect">
            <a:avLst/>
          </a:prstGeom>
        </p:spPr>
        <p:txBody>
          <a:bodyPr lIns="0" tIns="0" rIns="0" bIns="0" rtlCol="0" anchor="t">
            <a:spAutoFit/>
          </a:bodyPr>
          <a:lstStyle/>
          <a:p>
            <a:pPr algn="l">
              <a:lnSpc>
                <a:spcPts val="4314"/>
              </a:lnSpc>
              <a:spcBef>
                <a:spcPct val="0"/>
              </a:spcBef>
            </a:pPr>
            <a:r>
              <a:rPr lang="en-US" sz="3081">
                <a:solidFill>
                  <a:srgbClr val="EBE8DE"/>
                </a:solidFill>
                <a:latin typeface="Open Sauce Light"/>
                <a:ea typeface="Open Sauce Light"/>
                <a:cs typeface="Open Sauce Light"/>
                <a:sym typeface="Open Sauce Light"/>
              </a:rPr>
              <a:t>Across all title types, runtime and ratings follow a clear U-shaped pattern. The weakest ratings occur between 80–100 minutes, while longer content (especially above 140 minutes) performs signifaicantly better. TV episodes consistently achieve the highest ratings across all runtimes. Overall, short and mid-length content underperforms, whereas long-duration productions show strong audience approval.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TextBox 4"/>
          <p:cNvSpPr txBox="1"/>
          <p:nvPr/>
        </p:nvSpPr>
        <p:spPr>
          <a:xfrm>
            <a:off x="402015" y="2973108"/>
            <a:ext cx="11051316" cy="973739"/>
          </a:xfrm>
          <a:prstGeom prst="rect">
            <a:avLst/>
          </a:prstGeom>
        </p:spPr>
        <p:txBody>
          <a:bodyPr lIns="0" tIns="0" rIns="0" bIns="0" rtlCol="0" anchor="t">
            <a:spAutoFit/>
          </a:bodyPr>
          <a:lstStyle/>
          <a:p>
            <a:pPr algn="l">
              <a:lnSpc>
                <a:spcPts val="7470"/>
              </a:lnSpc>
            </a:pPr>
            <a:r>
              <a:rPr lang="en-US" sz="7114" b="1">
                <a:solidFill>
                  <a:srgbClr val="EBE8DE"/>
                </a:solidFill>
                <a:latin typeface="Open Sauce Bold"/>
                <a:ea typeface="Open Sauce Bold"/>
                <a:cs typeface="Open Sauce Bold"/>
                <a:sym typeface="Open Sauce Bold"/>
              </a:rPr>
              <a:t>GENRE PAIRS</a:t>
            </a:r>
          </a:p>
        </p:txBody>
      </p:sp>
      <p:sp>
        <p:nvSpPr>
          <p:cNvPr id="5" name="TextBox 5"/>
          <p:cNvSpPr txBox="1"/>
          <p:nvPr/>
        </p:nvSpPr>
        <p:spPr>
          <a:xfrm>
            <a:off x="402015" y="4662710"/>
            <a:ext cx="9587276" cy="1610135"/>
          </a:xfrm>
          <a:prstGeom prst="rect">
            <a:avLst/>
          </a:prstGeom>
        </p:spPr>
        <p:txBody>
          <a:bodyPr lIns="0" tIns="0" rIns="0" bIns="0" rtlCol="0" anchor="t">
            <a:spAutoFit/>
          </a:bodyPr>
          <a:lstStyle/>
          <a:p>
            <a:pPr algn="l">
              <a:lnSpc>
                <a:spcPts val="3172"/>
              </a:lnSpc>
              <a:spcBef>
                <a:spcPct val="0"/>
              </a:spcBef>
            </a:pPr>
            <a:r>
              <a:rPr lang="en-US" sz="3021">
                <a:solidFill>
                  <a:srgbClr val="EBE8DE"/>
                </a:solidFill>
                <a:latin typeface="Etna Sans Serif"/>
                <a:ea typeface="Etna Sans Serif"/>
                <a:cs typeface="Etna Sans Serif"/>
                <a:sym typeface="Etna Sans Serif"/>
              </a:rPr>
              <a:t>The following slides present key insights into the most common and highest-rated genre pairs, highlighting dominant combinations, audience preferences, and rating patterns across genres</a:t>
            </a:r>
          </a:p>
        </p:txBody>
      </p:sp>
      <p:grpSp>
        <p:nvGrpSpPr>
          <p:cNvPr id="6" name="Group 6"/>
          <p:cNvGrpSpPr/>
          <p:nvPr/>
        </p:nvGrpSpPr>
        <p:grpSpPr>
          <a:xfrm>
            <a:off x="11728349" y="414375"/>
            <a:ext cx="5530951" cy="9458250"/>
            <a:chOff x="0" y="0"/>
            <a:chExt cx="577501" cy="987560"/>
          </a:xfrm>
        </p:grpSpPr>
        <p:sp>
          <p:nvSpPr>
            <p:cNvPr id="7" name="Freeform 7"/>
            <p:cNvSpPr/>
            <p:nvPr/>
          </p:nvSpPr>
          <p:spPr>
            <a:xfrm>
              <a:off x="0" y="0"/>
              <a:ext cx="577501" cy="987560"/>
            </a:xfrm>
            <a:custGeom>
              <a:avLst/>
              <a:gdLst/>
              <a:ahLst/>
              <a:cxnLst/>
              <a:rect l="l" t="t" r="r" b="b"/>
              <a:pathLst>
                <a:path w="577501" h="987560">
                  <a:moveTo>
                    <a:pt x="0" y="0"/>
                  </a:moveTo>
                  <a:lnTo>
                    <a:pt x="577501" y="0"/>
                  </a:lnTo>
                  <a:lnTo>
                    <a:pt x="577501" y="987560"/>
                  </a:lnTo>
                  <a:lnTo>
                    <a:pt x="0" y="987560"/>
                  </a:lnTo>
                  <a:close/>
                </a:path>
              </a:pathLst>
            </a:custGeom>
            <a:blipFill>
              <a:blip r:embed="rId5"/>
              <a:stretch>
                <a:fillRect l="-78334" r="-78334"/>
              </a:stretch>
            </a:blipFill>
          </p:spPr>
          <p:txBody>
            <a:bodyPr/>
            <a:lstStyle/>
            <a:p>
              <a:endParaRPr lang="en-PK"/>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10188355" y="2348594"/>
            <a:ext cx="7568492" cy="6639507"/>
          </a:xfrm>
          <a:custGeom>
            <a:avLst/>
            <a:gdLst/>
            <a:ahLst/>
            <a:cxnLst/>
            <a:rect l="l" t="t" r="r" b="b"/>
            <a:pathLst>
              <a:path w="7568492" h="6639507">
                <a:moveTo>
                  <a:pt x="0" y="0"/>
                </a:moveTo>
                <a:lnTo>
                  <a:pt x="7568492" y="0"/>
                </a:lnTo>
                <a:lnTo>
                  <a:pt x="7568492" y="6639508"/>
                </a:lnTo>
                <a:lnTo>
                  <a:pt x="0" y="6639508"/>
                </a:lnTo>
                <a:lnTo>
                  <a:pt x="0" y="0"/>
                </a:lnTo>
                <a:close/>
              </a:path>
            </a:pathLst>
          </a:custGeom>
          <a:blipFill>
            <a:blip r:embed="rId5"/>
            <a:stretch>
              <a:fillRect/>
            </a:stretch>
          </a:blipFill>
        </p:spPr>
        <p:txBody>
          <a:bodyPr/>
          <a:lstStyle/>
          <a:p>
            <a:endParaRPr lang="en-PK"/>
          </a:p>
        </p:txBody>
      </p:sp>
      <p:sp>
        <p:nvSpPr>
          <p:cNvPr id="5" name="TextBox 5"/>
          <p:cNvSpPr txBox="1"/>
          <p:nvPr/>
        </p:nvSpPr>
        <p:spPr>
          <a:xfrm>
            <a:off x="1571795" y="743120"/>
            <a:ext cx="12400807" cy="808004"/>
          </a:xfrm>
          <a:prstGeom prst="rect">
            <a:avLst/>
          </a:prstGeom>
        </p:spPr>
        <p:txBody>
          <a:bodyPr lIns="0" tIns="0" rIns="0" bIns="0" rtlCol="0" anchor="t">
            <a:spAutoFit/>
          </a:bodyPr>
          <a:lstStyle/>
          <a:p>
            <a:pPr algn="l">
              <a:lnSpc>
                <a:spcPts val="6210"/>
              </a:lnSpc>
            </a:pPr>
            <a:r>
              <a:rPr lang="en-US" sz="5914" b="1">
                <a:solidFill>
                  <a:srgbClr val="EBE8DE"/>
                </a:solidFill>
                <a:latin typeface="Open Sauce Bold"/>
                <a:ea typeface="Open Sauce Bold"/>
                <a:cs typeface="Open Sauce Bold"/>
                <a:sym typeface="Open Sauce Bold"/>
              </a:rPr>
              <a:t>GENRE CO-OCCURENCE MATRIX</a:t>
            </a:r>
          </a:p>
        </p:txBody>
      </p:sp>
      <p:sp>
        <p:nvSpPr>
          <p:cNvPr id="6" name="TextBox 6"/>
          <p:cNvSpPr txBox="1"/>
          <p:nvPr/>
        </p:nvSpPr>
        <p:spPr>
          <a:xfrm>
            <a:off x="0" y="2611765"/>
            <a:ext cx="9793968" cy="6310616"/>
          </a:xfrm>
          <a:prstGeom prst="rect">
            <a:avLst/>
          </a:prstGeom>
        </p:spPr>
        <p:txBody>
          <a:bodyPr lIns="0" tIns="0" rIns="0" bIns="0" rtlCol="0" anchor="t">
            <a:spAutoFit/>
          </a:bodyPr>
          <a:lstStyle/>
          <a:p>
            <a:pPr marL="666093" lvl="1" indent="-333047" algn="l">
              <a:lnSpc>
                <a:spcPts val="3887"/>
              </a:lnSpc>
              <a:buFont typeface="Arial"/>
              <a:buChar char="•"/>
            </a:pPr>
            <a:r>
              <a:rPr lang="en-US" sz="3085" spc="21">
                <a:solidFill>
                  <a:srgbClr val="EBE8DE"/>
                </a:solidFill>
                <a:latin typeface="Open Sauce"/>
                <a:ea typeface="Open Sauce"/>
                <a:cs typeface="Open Sauce"/>
                <a:sym typeface="Open Sauce"/>
              </a:rPr>
              <a:t>The Genre Co-Occurrence Matrix highlights the most frequent genre pairings across titles.</a:t>
            </a:r>
          </a:p>
          <a:p>
            <a:pPr marL="666093" lvl="1" indent="-333047" algn="l">
              <a:lnSpc>
                <a:spcPts val="3887"/>
              </a:lnSpc>
              <a:buFont typeface="Arial"/>
              <a:buChar char="•"/>
            </a:pPr>
            <a:r>
              <a:rPr lang="en-US" sz="3085" spc="21">
                <a:solidFill>
                  <a:srgbClr val="EBE8DE"/>
                </a:solidFill>
                <a:latin typeface="Open Sauce"/>
                <a:ea typeface="Open Sauce"/>
                <a:cs typeface="Open Sauce"/>
                <a:sym typeface="Open Sauce"/>
              </a:rPr>
              <a:t>Crime + Drama is the strongest combination with 104,394 occurrences.</a:t>
            </a:r>
          </a:p>
          <a:p>
            <a:pPr marL="666093" lvl="1" indent="-333047" algn="l">
              <a:lnSpc>
                <a:spcPts val="3887"/>
              </a:lnSpc>
              <a:buFont typeface="Arial"/>
              <a:buChar char="•"/>
            </a:pPr>
            <a:r>
              <a:rPr lang="en-US" sz="3085" spc="21">
                <a:solidFill>
                  <a:srgbClr val="EBE8DE"/>
                </a:solidFill>
                <a:latin typeface="Open Sauce"/>
                <a:ea typeface="Open Sauce"/>
                <a:cs typeface="Open Sauce"/>
                <a:sym typeface="Open Sauce"/>
              </a:rPr>
              <a:t>Action + Adventure follows as a highly expected and popular pairing with 90,786 titles.</a:t>
            </a:r>
          </a:p>
          <a:p>
            <a:pPr marL="666093" lvl="1" indent="-333047" algn="l">
              <a:lnSpc>
                <a:spcPts val="3887"/>
              </a:lnSpc>
              <a:buFont typeface="Arial"/>
              <a:buChar char="•"/>
            </a:pPr>
            <a:r>
              <a:rPr lang="en-US" sz="3085" spc="21">
                <a:solidFill>
                  <a:srgbClr val="EBE8DE"/>
                </a:solidFill>
                <a:latin typeface="Open Sauce"/>
                <a:ea typeface="Open Sauce"/>
                <a:cs typeface="Open Sauce"/>
                <a:sym typeface="Open Sauce"/>
              </a:rPr>
              <a:t>Comedy + Animation is another strong mix with 85,532 occurrences.</a:t>
            </a:r>
          </a:p>
          <a:p>
            <a:pPr marL="666093" lvl="1" indent="-333047" algn="l">
              <a:lnSpc>
                <a:spcPts val="3887"/>
              </a:lnSpc>
              <a:buFont typeface="Arial"/>
              <a:buChar char="•"/>
            </a:pPr>
            <a:r>
              <a:rPr lang="en-US" sz="3085" spc="21">
                <a:solidFill>
                  <a:srgbClr val="EBE8DE"/>
                </a:solidFill>
                <a:latin typeface="Open Sauce"/>
                <a:ea typeface="Open Sauce"/>
                <a:cs typeface="Open Sauce"/>
                <a:sym typeface="Open Sauce"/>
              </a:rPr>
              <a:t>Overall, the data shows that while certain pairs dominate, genre blending remains selective and purposeful.</a:t>
            </a:r>
          </a:p>
          <a:p>
            <a:pPr algn="l">
              <a:lnSpc>
                <a:spcPts val="3887"/>
              </a:lnSpc>
            </a:pPr>
            <a:endParaRPr lang="en-US" sz="3085" spc="21">
              <a:solidFill>
                <a:srgbClr val="EBE8DE"/>
              </a:solidFill>
              <a:latin typeface="Open Sauce"/>
              <a:ea typeface="Open Sauce"/>
              <a:cs typeface="Open Sauce"/>
              <a:sym typeface="Open Sau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TextBox 5"/>
          <p:cNvSpPr txBox="1"/>
          <p:nvPr/>
        </p:nvSpPr>
        <p:spPr>
          <a:xfrm>
            <a:off x="2507948" y="775192"/>
            <a:ext cx="14015415" cy="564165"/>
          </a:xfrm>
          <a:prstGeom prst="rect">
            <a:avLst/>
          </a:prstGeom>
        </p:spPr>
        <p:txBody>
          <a:bodyPr lIns="0" tIns="0" rIns="0" bIns="0" rtlCol="0" anchor="t">
            <a:spAutoFit/>
          </a:bodyPr>
          <a:lstStyle/>
          <a:p>
            <a:pPr algn="l">
              <a:lnSpc>
                <a:spcPts val="4320"/>
              </a:lnSpc>
            </a:pPr>
            <a:r>
              <a:rPr lang="en-US" sz="4114" b="1">
                <a:solidFill>
                  <a:srgbClr val="EBE8DE"/>
                </a:solidFill>
                <a:latin typeface="Open Sauce Bold"/>
                <a:ea typeface="Open Sauce Bold"/>
                <a:cs typeface="Open Sauce Bold"/>
                <a:sym typeface="Open Sauce Bold"/>
              </a:rPr>
              <a:t>Top 10 Most Common Genre Pairs and Their Ratings</a:t>
            </a:r>
          </a:p>
        </p:txBody>
      </p:sp>
      <p:graphicFrame>
        <p:nvGraphicFramePr>
          <p:cNvPr id="6" name="Table 5">
            <a:extLst>
              <a:ext uri="{FF2B5EF4-FFF2-40B4-BE49-F238E27FC236}">
                <a16:creationId xmlns:a16="http://schemas.microsoft.com/office/drawing/2014/main" id="{61EB9547-104E-D104-A2FD-845DB1B5C828}"/>
              </a:ext>
            </a:extLst>
          </p:cNvPr>
          <p:cNvGraphicFramePr>
            <a:graphicFrameLocks noGrp="1"/>
          </p:cNvGraphicFramePr>
          <p:nvPr>
            <p:extLst>
              <p:ext uri="{D42A27DB-BD31-4B8C-83A1-F6EECF244321}">
                <p14:modId xmlns:p14="http://schemas.microsoft.com/office/powerpoint/2010/main" val="345401496"/>
              </p:ext>
            </p:extLst>
          </p:nvPr>
        </p:nvGraphicFramePr>
        <p:xfrm>
          <a:off x="2035223" y="1600201"/>
          <a:ext cx="14217600" cy="7429499"/>
        </p:xfrm>
        <a:graphic>
          <a:graphicData uri="http://schemas.openxmlformats.org/drawingml/2006/table">
            <a:tbl>
              <a:tblPr/>
              <a:tblGrid>
                <a:gridCol w="1165177">
                  <a:extLst>
                    <a:ext uri="{9D8B030D-6E8A-4147-A177-3AD203B41FA5}">
                      <a16:colId xmlns:a16="http://schemas.microsoft.com/office/drawing/2014/main" val="3700357821"/>
                    </a:ext>
                  </a:extLst>
                </a:gridCol>
                <a:gridCol w="3962400">
                  <a:extLst>
                    <a:ext uri="{9D8B030D-6E8A-4147-A177-3AD203B41FA5}">
                      <a16:colId xmlns:a16="http://schemas.microsoft.com/office/drawing/2014/main" val="3080788957"/>
                    </a:ext>
                  </a:extLst>
                </a:gridCol>
                <a:gridCol w="2819400">
                  <a:extLst>
                    <a:ext uri="{9D8B030D-6E8A-4147-A177-3AD203B41FA5}">
                      <a16:colId xmlns:a16="http://schemas.microsoft.com/office/drawing/2014/main" val="4059245456"/>
                    </a:ext>
                  </a:extLst>
                </a:gridCol>
                <a:gridCol w="6270623">
                  <a:extLst>
                    <a:ext uri="{9D8B030D-6E8A-4147-A177-3AD203B41FA5}">
                      <a16:colId xmlns:a16="http://schemas.microsoft.com/office/drawing/2014/main" val="3032820073"/>
                    </a:ext>
                  </a:extLst>
                </a:gridCol>
              </a:tblGrid>
              <a:tr h="675409">
                <a:tc>
                  <a:txBody>
                    <a:bodyPr/>
                    <a:lstStyle/>
                    <a:p>
                      <a:pPr>
                        <a:buNone/>
                      </a:pPr>
                      <a:r>
                        <a:rPr lang="en-GB" sz="2000" dirty="0">
                          <a:effectLst/>
                        </a:rPr>
                        <a:t>Rank</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dirty="0">
                          <a:effectLst/>
                        </a:rPr>
                        <a:t>Genre Pair</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Frequency (Titles)</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Avg IMDb Rating</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397548149"/>
                  </a:ext>
                </a:extLst>
              </a:tr>
              <a:tr h="675409">
                <a:tc>
                  <a:txBody>
                    <a:bodyPr/>
                    <a:lstStyle/>
                    <a:p>
                      <a:pPr>
                        <a:buNone/>
                      </a:pPr>
                      <a:r>
                        <a:rPr lang="en-PK" sz="2000">
                          <a:effectLst/>
                        </a:rPr>
                        <a:t>1</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Comedy + Drama</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105,889</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7.21</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31764976"/>
                  </a:ext>
                </a:extLst>
              </a:tr>
              <a:tr h="675409">
                <a:tc>
                  <a:txBody>
                    <a:bodyPr/>
                    <a:lstStyle/>
                    <a:p>
                      <a:pPr>
                        <a:buNone/>
                      </a:pPr>
                      <a:r>
                        <a:rPr lang="en-PK" sz="2000">
                          <a:effectLst/>
                        </a:rPr>
                        <a:t>2</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Crime + Drama</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104,984</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7.23</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80784574"/>
                  </a:ext>
                </a:extLst>
              </a:tr>
              <a:tr h="675409">
                <a:tc>
                  <a:txBody>
                    <a:bodyPr/>
                    <a:lstStyle/>
                    <a:p>
                      <a:pPr>
                        <a:buNone/>
                      </a:pPr>
                      <a:r>
                        <a:rPr lang="en-PK" sz="2000">
                          <a:effectLst/>
                        </a:rPr>
                        <a:t>3</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dirty="0">
                          <a:effectLst/>
                        </a:rPr>
                        <a:t>Action + Adventure</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93,986</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7.26</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55874517"/>
                  </a:ext>
                </a:extLst>
              </a:tr>
              <a:tr h="675409">
                <a:tc>
                  <a:txBody>
                    <a:bodyPr/>
                    <a:lstStyle/>
                    <a:p>
                      <a:pPr>
                        <a:buNone/>
                      </a:pPr>
                      <a:r>
                        <a:rPr lang="en-PK" sz="2000">
                          <a:effectLst/>
                        </a:rPr>
                        <a:t>4</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Adventure + Animation</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90,788</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7.31</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33545506"/>
                  </a:ext>
                </a:extLst>
              </a:tr>
              <a:tr h="675409">
                <a:tc>
                  <a:txBody>
                    <a:bodyPr/>
                    <a:lstStyle/>
                    <a:p>
                      <a:pPr>
                        <a:buNone/>
                      </a:pPr>
                      <a:r>
                        <a:rPr lang="en-PK" sz="2000">
                          <a:effectLst/>
                        </a:rPr>
                        <a:t>5</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Animation + Comedy</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85,532</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7.2</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095813"/>
                  </a:ext>
                </a:extLst>
              </a:tr>
              <a:tr h="675409">
                <a:tc>
                  <a:txBody>
                    <a:bodyPr/>
                    <a:lstStyle/>
                    <a:p>
                      <a:pPr>
                        <a:buNone/>
                      </a:pPr>
                      <a:r>
                        <a:rPr lang="en-PK" sz="2000">
                          <a:effectLst/>
                        </a:rPr>
                        <a:t>6</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Drama + Romance</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79,945</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7.08</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641009829"/>
                  </a:ext>
                </a:extLst>
              </a:tr>
              <a:tr h="675409">
                <a:tc>
                  <a:txBody>
                    <a:bodyPr/>
                    <a:lstStyle/>
                    <a:p>
                      <a:pPr>
                        <a:buNone/>
                      </a:pPr>
                      <a:r>
                        <a:rPr lang="en-PK" sz="2000">
                          <a:effectLst/>
                        </a:rPr>
                        <a:t>7</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Action + Animation</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71,529</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7.43</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696175835"/>
                  </a:ext>
                </a:extLst>
              </a:tr>
              <a:tr h="675409">
                <a:tc>
                  <a:txBody>
                    <a:bodyPr/>
                    <a:lstStyle/>
                    <a:p>
                      <a:pPr>
                        <a:buNone/>
                      </a:pPr>
                      <a:r>
                        <a:rPr lang="en-PK" sz="2000">
                          <a:effectLst/>
                        </a:rPr>
                        <a:t>8</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Action + Drama</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57,255</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7.15</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154634475"/>
                  </a:ext>
                </a:extLst>
              </a:tr>
              <a:tr h="675409">
                <a:tc>
                  <a:txBody>
                    <a:bodyPr/>
                    <a:lstStyle/>
                    <a:p>
                      <a:pPr>
                        <a:buNone/>
                      </a:pPr>
                      <a:r>
                        <a:rPr lang="en-PK" sz="2000">
                          <a:effectLst/>
                        </a:rPr>
                        <a:t>9</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Adventure + Comedy</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53,442</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7.07</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799708171"/>
                  </a:ext>
                </a:extLst>
              </a:tr>
              <a:tr h="675409">
                <a:tc>
                  <a:txBody>
                    <a:bodyPr/>
                    <a:lstStyle/>
                    <a:p>
                      <a:pPr>
                        <a:buNone/>
                      </a:pPr>
                      <a:r>
                        <a:rPr lang="en-PK" sz="2000">
                          <a:effectLst/>
                        </a:rPr>
                        <a:t>10</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2000">
                          <a:effectLst/>
                        </a:rPr>
                        <a:t>Comedy + Family</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a:effectLst/>
                        </a:rPr>
                        <a:t>53,072</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PK" sz="2000" dirty="0">
                          <a:effectLst/>
                        </a:rPr>
                        <a:t>7.24</a:t>
                      </a:r>
                    </a:p>
                  </a:txBody>
                  <a:tcPr marL="56373" marR="56373" marT="28186" marB="28186"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57266421"/>
                  </a:ext>
                </a:extLst>
              </a:tr>
            </a:tbl>
          </a:graphicData>
        </a:graphic>
      </p:graphicFrame>
      <p:sp>
        <p:nvSpPr>
          <p:cNvPr id="7" name="Rectangle 1">
            <a:extLst>
              <a:ext uri="{FF2B5EF4-FFF2-40B4-BE49-F238E27FC236}">
                <a16:creationId xmlns:a16="http://schemas.microsoft.com/office/drawing/2014/main" id="{623A8F59-FC06-2A8F-46D5-AF7A7130B555}"/>
              </a:ext>
            </a:extLst>
          </p:cNvPr>
          <p:cNvSpPr>
            <a:spLocks noChangeArrowheads="1"/>
          </p:cNvSpPr>
          <p:nvPr/>
        </p:nvSpPr>
        <p:spPr bwMode="auto">
          <a:xfrm>
            <a:off x="2035175" y="16002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AutoShape 3"/>
          <p:cNvSpPr/>
          <p:nvPr/>
        </p:nvSpPr>
        <p:spPr>
          <a:xfrm>
            <a:off x="1605402" y="3855874"/>
            <a:ext cx="3613781" cy="0"/>
          </a:xfrm>
          <a:prstGeom prst="line">
            <a:avLst/>
          </a:prstGeom>
          <a:ln w="38100" cap="flat">
            <a:solidFill>
              <a:srgbClr val="FFFFFF"/>
            </a:solidFill>
            <a:prstDash val="solid"/>
            <a:headEnd type="none" w="sm" len="sm"/>
            <a:tailEnd type="none" w="sm" len="sm"/>
          </a:ln>
        </p:spPr>
        <p:txBody>
          <a:bodyPr/>
          <a:lstStyle/>
          <a:p>
            <a:endParaRPr lang="en-PK"/>
          </a:p>
        </p:txBody>
      </p:sp>
      <p:sp>
        <p:nvSpPr>
          <p:cNvPr id="4" name="Freeform 4"/>
          <p:cNvSpPr/>
          <p:nvPr/>
        </p:nvSpPr>
        <p:spPr>
          <a:xfrm rot="1719019">
            <a:off x="-1511853"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Freeform 5"/>
          <p:cNvSpPr/>
          <p:nvPr/>
        </p:nvSpPr>
        <p:spPr>
          <a:xfrm rot="8860320">
            <a:off x="16248765"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6" name="Freeform 6"/>
          <p:cNvSpPr/>
          <p:nvPr/>
        </p:nvSpPr>
        <p:spPr>
          <a:xfrm>
            <a:off x="8427248" y="1028700"/>
            <a:ext cx="9587281" cy="5692448"/>
          </a:xfrm>
          <a:custGeom>
            <a:avLst/>
            <a:gdLst/>
            <a:ahLst/>
            <a:cxnLst/>
            <a:rect l="l" t="t" r="r" b="b"/>
            <a:pathLst>
              <a:path w="9587281" h="5692448">
                <a:moveTo>
                  <a:pt x="0" y="0"/>
                </a:moveTo>
                <a:lnTo>
                  <a:pt x="9587281" y="0"/>
                </a:lnTo>
                <a:lnTo>
                  <a:pt x="9587281" y="5692448"/>
                </a:lnTo>
                <a:lnTo>
                  <a:pt x="0" y="5692448"/>
                </a:lnTo>
                <a:lnTo>
                  <a:pt x="0" y="0"/>
                </a:lnTo>
                <a:close/>
              </a:path>
            </a:pathLst>
          </a:custGeom>
          <a:blipFill>
            <a:blip r:embed="rId5"/>
            <a:stretch>
              <a:fillRect/>
            </a:stretch>
          </a:blipFill>
        </p:spPr>
        <p:txBody>
          <a:bodyPr/>
          <a:lstStyle/>
          <a:p>
            <a:endParaRPr lang="en-PK"/>
          </a:p>
        </p:txBody>
      </p:sp>
      <p:sp>
        <p:nvSpPr>
          <p:cNvPr id="7" name="TextBox 7"/>
          <p:cNvSpPr txBox="1"/>
          <p:nvPr/>
        </p:nvSpPr>
        <p:spPr>
          <a:xfrm>
            <a:off x="1452721" y="1143000"/>
            <a:ext cx="5984833" cy="1975574"/>
          </a:xfrm>
          <a:prstGeom prst="rect">
            <a:avLst/>
          </a:prstGeom>
        </p:spPr>
        <p:txBody>
          <a:bodyPr lIns="0" tIns="0" rIns="0" bIns="0" rtlCol="0" anchor="t">
            <a:spAutoFit/>
          </a:bodyPr>
          <a:lstStyle/>
          <a:p>
            <a:pPr algn="l">
              <a:lnSpc>
                <a:spcPts val="7680"/>
              </a:lnSpc>
            </a:pPr>
            <a:r>
              <a:rPr lang="en-US" sz="7314" b="1">
                <a:solidFill>
                  <a:srgbClr val="EBE8DE"/>
                </a:solidFill>
                <a:latin typeface="Open Sauce Bold"/>
                <a:ea typeface="Open Sauce Bold"/>
                <a:cs typeface="Open Sauce Bold"/>
                <a:sym typeface="Open Sauce Bold"/>
              </a:rPr>
              <a:t>Purpose Of       EDA</a:t>
            </a:r>
          </a:p>
        </p:txBody>
      </p:sp>
      <p:sp>
        <p:nvSpPr>
          <p:cNvPr id="8" name="TextBox 8"/>
          <p:cNvSpPr txBox="1"/>
          <p:nvPr/>
        </p:nvSpPr>
        <p:spPr>
          <a:xfrm>
            <a:off x="1452721" y="4213533"/>
            <a:ext cx="5161873" cy="4948555"/>
          </a:xfrm>
          <a:prstGeom prst="rect">
            <a:avLst/>
          </a:prstGeom>
        </p:spPr>
        <p:txBody>
          <a:bodyPr lIns="0" tIns="0" rIns="0" bIns="0" rtlCol="0" anchor="t">
            <a:spAutoFit/>
          </a:bodyPr>
          <a:lstStyle/>
          <a:p>
            <a:pPr algn="l">
              <a:lnSpc>
                <a:spcPts val="3919"/>
              </a:lnSpc>
              <a:spcBef>
                <a:spcPct val="0"/>
              </a:spcBef>
            </a:pPr>
            <a:r>
              <a:rPr lang="en-US" sz="2799">
                <a:solidFill>
                  <a:srgbClr val="EBE8DE"/>
                </a:solidFill>
                <a:latin typeface="Open Sauce Light"/>
                <a:ea typeface="Open Sauce Light"/>
                <a:cs typeface="Open Sauce Light"/>
                <a:sym typeface="Open Sauce Light"/>
              </a:rPr>
              <a:t>The purpose of this EDA is to understand the IMDb datasets used in this project. By examining their structure and contents such as titles, genres, ratings, and crew information we can identify missing or inconsistent data and explore key trends within the film industry.</a:t>
            </a:r>
          </a:p>
        </p:txBody>
      </p:sp>
      <p:sp>
        <p:nvSpPr>
          <p:cNvPr id="9" name="TextBox 9"/>
          <p:cNvSpPr txBox="1"/>
          <p:nvPr/>
        </p:nvSpPr>
        <p:spPr>
          <a:xfrm>
            <a:off x="10939550" y="7018718"/>
            <a:ext cx="6691302" cy="2613025"/>
          </a:xfrm>
          <a:prstGeom prst="rect">
            <a:avLst/>
          </a:prstGeom>
        </p:spPr>
        <p:txBody>
          <a:bodyPr lIns="0" tIns="0" rIns="0" bIns="0" rtlCol="0" anchor="t">
            <a:spAutoFit/>
          </a:bodyPr>
          <a:lstStyle/>
          <a:p>
            <a:pPr algn="l">
              <a:lnSpc>
                <a:spcPts val="3499"/>
              </a:lnSpc>
              <a:spcBef>
                <a:spcPct val="0"/>
              </a:spcBef>
            </a:pPr>
            <a:r>
              <a:rPr lang="en-US" sz="2499">
                <a:solidFill>
                  <a:srgbClr val="EBE8DE"/>
                </a:solidFill>
                <a:latin typeface="Open Sauce Light"/>
                <a:ea typeface="Open Sauce Light"/>
                <a:cs typeface="Open Sauce Light"/>
                <a:sym typeface="Open Sauce Light"/>
              </a:rPr>
              <a:t>This EDA begins our story with the IMDb datasetswhere every title, rating, and genre becomes a character. By exploring this data, we uncover hidden patterns, resolve inconsistencies, and reveal the trends that shape the film industry narrative.</a:t>
            </a:r>
          </a:p>
        </p:txBody>
      </p:sp>
      <p:sp>
        <p:nvSpPr>
          <p:cNvPr id="10" name="TextBox 10"/>
          <p:cNvSpPr txBox="1"/>
          <p:nvPr/>
        </p:nvSpPr>
        <p:spPr>
          <a:xfrm>
            <a:off x="8591304" y="7430349"/>
            <a:ext cx="1941181" cy="1817258"/>
          </a:xfrm>
          <a:prstGeom prst="rect">
            <a:avLst/>
          </a:prstGeom>
        </p:spPr>
        <p:txBody>
          <a:bodyPr lIns="0" tIns="0" rIns="0" bIns="0" rtlCol="0" anchor="t">
            <a:spAutoFit/>
          </a:bodyPr>
          <a:lstStyle/>
          <a:p>
            <a:pPr algn="l">
              <a:lnSpc>
                <a:spcPts val="3533"/>
              </a:lnSpc>
            </a:pPr>
            <a:r>
              <a:rPr lang="en-US" sz="3364">
                <a:solidFill>
                  <a:srgbClr val="EBE8DE"/>
                </a:solidFill>
                <a:latin typeface="Open Sauce"/>
                <a:ea typeface="Open Sauce"/>
                <a:cs typeface="Open Sauce"/>
                <a:sym typeface="Open Sauce"/>
              </a:rPr>
              <a:t>THE ROLE OF STORY TELLING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25651" y="9134853"/>
            <a:ext cx="4708703" cy="3715595"/>
          </a:xfrm>
          <a:custGeom>
            <a:avLst/>
            <a:gdLst/>
            <a:ahLst/>
            <a:cxnLst/>
            <a:rect l="l" t="t" r="r" b="b"/>
            <a:pathLst>
              <a:path w="4708703" h="3715595">
                <a:moveTo>
                  <a:pt x="0" y="0"/>
                </a:moveTo>
                <a:lnTo>
                  <a:pt x="4708702" y="0"/>
                </a:lnTo>
                <a:lnTo>
                  <a:pt x="4708702" y="3715595"/>
                </a:lnTo>
                <a:lnTo>
                  <a:pt x="0" y="37155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rot="8860320">
            <a:off x="15243455" y="8814656"/>
            <a:ext cx="4890366" cy="3858943"/>
          </a:xfrm>
          <a:custGeom>
            <a:avLst/>
            <a:gdLst/>
            <a:ahLst/>
            <a:cxnLst/>
            <a:rect l="l" t="t" r="r" b="b"/>
            <a:pathLst>
              <a:path w="4890366" h="3858943">
                <a:moveTo>
                  <a:pt x="0" y="0"/>
                </a:moveTo>
                <a:lnTo>
                  <a:pt x="4890366" y="0"/>
                </a:lnTo>
                <a:lnTo>
                  <a:pt x="4890366" y="3858943"/>
                </a:lnTo>
                <a:lnTo>
                  <a:pt x="0" y="38589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TextBox 5"/>
          <p:cNvSpPr txBox="1"/>
          <p:nvPr/>
        </p:nvSpPr>
        <p:spPr>
          <a:xfrm>
            <a:off x="3575198" y="293880"/>
            <a:ext cx="11137605" cy="1968149"/>
          </a:xfrm>
          <a:prstGeom prst="rect">
            <a:avLst/>
          </a:prstGeom>
        </p:spPr>
        <p:txBody>
          <a:bodyPr lIns="0" tIns="0" rIns="0" bIns="0" rtlCol="0" anchor="t">
            <a:spAutoFit/>
          </a:bodyPr>
          <a:lstStyle/>
          <a:p>
            <a:pPr algn="ctr">
              <a:lnSpc>
                <a:spcPts val="7680"/>
              </a:lnSpc>
            </a:pPr>
            <a:r>
              <a:rPr lang="en-US" sz="7314" b="1">
                <a:solidFill>
                  <a:srgbClr val="EBE8DE"/>
                </a:solidFill>
                <a:latin typeface="Open Sauce Bold"/>
                <a:ea typeface="Open Sauce Bold"/>
                <a:cs typeface="Open Sauce Bold"/>
                <a:sym typeface="Open Sauce Bold"/>
              </a:rPr>
              <a:t>SUMMARY OF </a:t>
            </a:r>
          </a:p>
          <a:p>
            <a:pPr algn="ctr">
              <a:lnSpc>
                <a:spcPts val="7680"/>
              </a:lnSpc>
            </a:pPr>
            <a:r>
              <a:rPr lang="en-US" sz="7314" b="1">
                <a:solidFill>
                  <a:srgbClr val="EBE8DE"/>
                </a:solidFill>
                <a:latin typeface="Open Sauce Bold"/>
                <a:ea typeface="Open Sauce Bold"/>
                <a:cs typeface="Open Sauce Bold"/>
                <a:sym typeface="Open Sauce Bold"/>
              </a:rPr>
              <a:t>GENRE-PAIR</a:t>
            </a:r>
          </a:p>
        </p:txBody>
      </p:sp>
      <p:sp>
        <p:nvSpPr>
          <p:cNvPr id="6" name="TextBox 6"/>
          <p:cNvSpPr txBox="1"/>
          <p:nvPr/>
        </p:nvSpPr>
        <p:spPr>
          <a:xfrm>
            <a:off x="1706976" y="2602250"/>
            <a:ext cx="15552324" cy="5631244"/>
          </a:xfrm>
          <a:prstGeom prst="rect">
            <a:avLst/>
          </a:prstGeom>
        </p:spPr>
        <p:txBody>
          <a:bodyPr lIns="0" tIns="0" rIns="0" bIns="0" rtlCol="0" anchor="t">
            <a:spAutoFit/>
          </a:bodyPr>
          <a:lstStyle/>
          <a:p>
            <a:pPr algn="l">
              <a:lnSpc>
                <a:spcPts val="5614"/>
              </a:lnSpc>
              <a:spcBef>
                <a:spcPct val="0"/>
              </a:spcBef>
            </a:pPr>
            <a:r>
              <a:rPr lang="en-US" sz="4010">
                <a:solidFill>
                  <a:srgbClr val="EBE8DE"/>
                </a:solidFill>
                <a:latin typeface="Open Sauce"/>
                <a:ea typeface="Open Sauce"/>
                <a:cs typeface="Open Sauce"/>
                <a:sym typeface="Open Sauce"/>
              </a:rPr>
              <a:t>Genre pairings show clear patterns in both popularity and audience ratings. Common combos like Comedy + Drama, Crime + Drama, and Action + Adventure dominate due to strong viewer appeal. High-rated pairs such as Action + Animation and Adventure + Animation perform especially well, while less compatible blends tend to rate lower. Overall, successful genre mixing is selective, with certain pairs consistently delivering stronger audience reception.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AutoShape 3"/>
          <p:cNvSpPr/>
          <p:nvPr/>
        </p:nvSpPr>
        <p:spPr>
          <a:xfrm>
            <a:off x="13626796" y="7272724"/>
            <a:ext cx="3319349" cy="0"/>
          </a:xfrm>
          <a:prstGeom prst="line">
            <a:avLst/>
          </a:prstGeom>
          <a:ln w="38100" cap="flat">
            <a:solidFill>
              <a:srgbClr val="FFFFFF"/>
            </a:solidFill>
            <a:prstDash val="solid"/>
            <a:headEnd type="none" w="sm" len="sm"/>
            <a:tailEnd type="none" w="sm" len="sm"/>
          </a:ln>
        </p:spPr>
        <p:txBody>
          <a:bodyPr/>
          <a:lstStyle/>
          <a:p>
            <a:endParaRPr lang="en-PK"/>
          </a:p>
        </p:txBody>
      </p:sp>
      <p:sp>
        <p:nvSpPr>
          <p:cNvPr id="4" name="AutoShape 4"/>
          <p:cNvSpPr/>
          <p:nvPr/>
        </p:nvSpPr>
        <p:spPr>
          <a:xfrm>
            <a:off x="1232076" y="7272724"/>
            <a:ext cx="3319349" cy="0"/>
          </a:xfrm>
          <a:prstGeom prst="line">
            <a:avLst/>
          </a:prstGeom>
          <a:ln w="38100" cap="flat">
            <a:solidFill>
              <a:srgbClr val="FFFFFF"/>
            </a:solidFill>
            <a:prstDash val="solid"/>
            <a:headEnd type="none" w="sm" len="sm"/>
            <a:tailEnd type="none" w="sm" len="sm"/>
          </a:ln>
        </p:spPr>
        <p:txBody>
          <a:bodyPr/>
          <a:lstStyle/>
          <a:p>
            <a:endParaRPr lang="en-PK"/>
          </a:p>
        </p:txBody>
      </p:sp>
      <p:sp>
        <p:nvSpPr>
          <p:cNvPr id="5" name="Freeform 5"/>
          <p:cNvSpPr/>
          <p:nvPr/>
        </p:nvSpPr>
        <p:spPr>
          <a:xfrm rot="1719019">
            <a:off x="-1325651" y="9134853"/>
            <a:ext cx="4708703" cy="3715595"/>
          </a:xfrm>
          <a:custGeom>
            <a:avLst/>
            <a:gdLst/>
            <a:ahLst/>
            <a:cxnLst/>
            <a:rect l="l" t="t" r="r" b="b"/>
            <a:pathLst>
              <a:path w="4708703" h="3715595">
                <a:moveTo>
                  <a:pt x="0" y="0"/>
                </a:moveTo>
                <a:lnTo>
                  <a:pt x="4708702" y="0"/>
                </a:lnTo>
                <a:lnTo>
                  <a:pt x="4708702" y="3715595"/>
                </a:lnTo>
                <a:lnTo>
                  <a:pt x="0" y="37155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6" name="Freeform 6"/>
          <p:cNvSpPr/>
          <p:nvPr/>
        </p:nvSpPr>
        <p:spPr>
          <a:xfrm rot="8860320">
            <a:off x="15243455" y="8814656"/>
            <a:ext cx="4890366" cy="3858943"/>
          </a:xfrm>
          <a:custGeom>
            <a:avLst/>
            <a:gdLst/>
            <a:ahLst/>
            <a:cxnLst/>
            <a:rect l="l" t="t" r="r" b="b"/>
            <a:pathLst>
              <a:path w="4890366" h="3858943">
                <a:moveTo>
                  <a:pt x="0" y="0"/>
                </a:moveTo>
                <a:lnTo>
                  <a:pt x="4890366" y="0"/>
                </a:lnTo>
                <a:lnTo>
                  <a:pt x="4890366" y="3858943"/>
                </a:lnTo>
                <a:lnTo>
                  <a:pt x="0" y="38589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7" name="Freeform 7"/>
          <p:cNvSpPr/>
          <p:nvPr/>
        </p:nvSpPr>
        <p:spPr>
          <a:xfrm>
            <a:off x="5378492" y="4577071"/>
            <a:ext cx="7531016" cy="5709929"/>
          </a:xfrm>
          <a:custGeom>
            <a:avLst/>
            <a:gdLst/>
            <a:ahLst/>
            <a:cxnLst/>
            <a:rect l="l" t="t" r="r" b="b"/>
            <a:pathLst>
              <a:path w="7531016" h="5709929">
                <a:moveTo>
                  <a:pt x="0" y="0"/>
                </a:moveTo>
                <a:lnTo>
                  <a:pt x="7531016" y="0"/>
                </a:lnTo>
                <a:lnTo>
                  <a:pt x="7531016" y="5709929"/>
                </a:lnTo>
                <a:lnTo>
                  <a:pt x="0" y="5709929"/>
                </a:lnTo>
                <a:lnTo>
                  <a:pt x="0" y="0"/>
                </a:lnTo>
                <a:close/>
              </a:path>
            </a:pathLst>
          </a:custGeom>
          <a:blipFill>
            <a:blip r:embed="rId5"/>
            <a:stretch>
              <a:fillRect t="-12532" r="-27864"/>
            </a:stretch>
          </a:blipFill>
        </p:spPr>
        <p:txBody>
          <a:bodyPr/>
          <a:lstStyle/>
          <a:p>
            <a:endParaRPr lang="en-PK"/>
          </a:p>
        </p:txBody>
      </p:sp>
      <p:sp>
        <p:nvSpPr>
          <p:cNvPr id="8" name="TextBox 8"/>
          <p:cNvSpPr txBox="1"/>
          <p:nvPr/>
        </p:nvSpPr>
        <p:spPr>
          <a:xfrm>
            <a:off x="13626796" y="5823723"/>
            <a:ext cx="3173155" cy="1054100"/>
          </a:xfrm>
          <a:prstGeom prst="rect">
            <a:avLst/>
          </a:prstGeom>
        </p:spPr>
        <p:txBody>
          <a:bodyPr lIns="0" tIns="0" rIns="0" bIns="0" rtlCol="0" anchor="t">
            <a:spAutoFit/>
          </a:bodyPr>
          <a:lstStyle/>
          <a:p>
            <a:pPr algn="l">
              <a:lnSpc>
                <a:spcPts val="2800"/>
              </a:lnSpc>
              <a:spcBef>
                <a:spcPct val="0"/>
              </a:spcBef>
            </a:pPr>
            <a:r>
              <a:rPr lang="en-US" sz="2000">
                <a:solidFill>
                  <a:srgbClr val="EBE8DE"/>
                </a:solidFill>
                <a:latin typeface="Open Sauce Light"/>
                <a:ea typeface="Open Sauce Light"/>
                <a:cs typeface="Open Sauce Light"/>
                <a:sym typeface="Open Sauce Light"/>
              </a:rPr>
              <a:t>Which Genre is most liked when it comes to TV-Shows. </a:t>
            </a:r>
          </a:p>
        </p:txBody>
      </p:sp>
      <p:sp>
        <p:nvSpPr>
          <p:cNvPr id="9" name="TextBox 9"/>
          <p:cNvSpPr txBox="1"/>
          <p:nvPr/>
        </p:nvSpPr>
        <p:spPr>
          <a:xfrm>
            <a:off x="1241601" y="5823723"/>
            <a:ext cx="3623657" cy="1054100"/>
          </a:xfrm>
          <a:prstGeom prst="rect">
            <a:avLst/>
          </a:prstGeom>
        </p:spPr>
        <p:txBody>
          <a:bodyPr lIns="0" tIns="0" rIns="0" bIns="0" rtlCol="0" anchor="t">
            <a:spAutoFit/>
          </a:bodyPr>
          <a:lstStyle/>
          <a:p>
            <a:pPr algn="l">
              <a:lnSpc>
                <a:spcPts val="2800"/>
              </a:lnSpc>
              <a:spcBef>
                <a:spcPct val="0"/>
              </a:spcBef>
            </a:pPr>
            <a:r>
              <a:rPr lang="en-US" sz="2000">
                <a:solidFill>
                  <a:srgbClr val="EBE8DE"/>
                </a:solidFill>
                <a:latin typeface="Open Sauce Light"/>
                <a:ea typeface="Open Sauce Light"/>
                <a:cs typeface="Open Sauce Light"/>
                <a:sym typeface="Open Sauce Light"/>
              </a:rPr>
              <a:t>How No Episodes/Seasons effect the overall rating of a TV-Show.  </a:t>
            </a:r>
          </a:p>
        </p:txBody>
      </p:sp>
      <p:sp>
        <p:nvSpPr>
          <p:cNvPr id="10" name="TextBox 10"/>
          <p:cNvSpPr txBox="1"/>
          <p:nvPr/>
        </p:nvSpPr>
        <p:spPr>
          <a:xfrm>
            <a:off x="13626796" y="4929029"/>
            <a:ext cx="3429626" cy="342996"/>
          </a:xfrm>
          <a:prstGeom prst="rect">
            <a:avLst/>
          </a:prstGeom>
        </p:spPr>
        <p:txBody>
          <a:bodyPr lIns="0" tIns="0" rIns="0" bIns="0" rtlCol="0" anchor="t">
            <a:spAutoFit/>
          </a:bodyPr>
          <a:lstStyle/>
          <a:p>
            <a:pPr marL="0" lvl="1" indent="0" algn="l">
              <a:lnSpc>
                <a:spcPts val="2630"/>
              </a:lnSpc>
              <a:spcBef>
                <a:spcPct val="0"/>
              </a:spcBef>
            </a:pPr>
            <a:r>
              <a:rPr lang="en-US" sz="2505">
                <a:solidFill>
                  <a:srgbClr val="EBE8DE"/>
                </a:solidFill>
                <a:latin typeface="Open Sauce"/>
                <a:ea typeface="Open Sauce"/>
                <a:cs typeface="Open Sauce"/>
                <a:sym typeface="Open Sauce"/>
              </a:rPr>
              <a:t>GENRE-WISE</a:t>
            </a:r>
          </a:p>
        </p:txBody>
      </p:sp>
      <p:sp>
        <p:nvSpPr>
          <p:cNvPr id="11" name="TextBox 11"/>
          <p:cNvSpPr txBox="1"/>
          <p:nvPr/>
        </p:nvSpPr>
        <p:spPr>
          <a:xfrm>
            <a:off x="1232076" y="4929029"/>
            <a:ext cx="3811871" cy="342996"/>
          </a:xfrm>
          <a:prstGeom prst="rect">
            <a:avLst/>
          </a:prstGeom>
        </p:spPr>
        <p:txBody>
          <a:bodyPr lIns="0" tIns="0" rIns="0" bIns="0" rtlCol="0" anchor="t">
            <a:spAutoFit/>
          </a:bodyPr>
          <a:lstStyle/>
          <a:p>
            <a:pPr marL="0" lvl="1" indent="0" algn="l">
              <a:lnSpc>
                <a:spcPts val="2630"/>
              </a:lnSpc>
              <a:spcBef>
                <a:spcPct val="0"/>
              </a:spcBef>
            </a:pPr>
            <a:r>
              <a:rPr lang="en-US" sz="2505">
                <a:solidFill>
                  <a:srgbClr val="EBE8DE"/>
                </a:solidFill>
                <a:latin typeface="Open Sauce"/>
                <a:ea typeface="Open Sauce"/>
                <a:cs typeface="Open Sauce"/>
                <a:sym typeface="Open Sauce"/>
              </a:rPr>
              <a:t>NO OF EPISODES</a:t>
            </a:r>
          </a:p>
        </p:txBody>
      </p:sp>
      <p:sp>
        <p:nvSpPr>
          <p:cNvPr id="12" name="TextBox 12"/>
          <p:cNvSpPr txBox="1"/>
          <p:nvPr/>
        </p:nvSpPr>
        <p:spPr>
          <a:xfrm>
            <a:off x="4298007" y="1447446"/>
            <a:ext cx="9691985" cy="874489"/>
          </a:xfrm>
          <a:prstGeom prst="rect">
            <a:avLst/>
          </a:prstGeom>
        </p:spPr>
        <p:txBody>
          <a:bodyPr lIns="0" tIns="0" rIns="0" bIns="0" rtlCol="0" anchor="t">
            <a:spAutoFit/>
          </a:bodyPr>
          <a:lstStyle/>
          <a:p>
            <a:pPr algn="ctr">
              <a:lnSpc>
                <a:spcPts val="6725"/>
              </a:lnSpc>
              <a:spcBef>
                <a:spcPct val="0"/>
              </a:spcBef>
            </a:pPr>
            <a:r>
              <a:rPr lang="en-US" sz="6404" b="1">
                <a:solidFill>
                  <a:srgbClr val="EBE8DE"/>
                </a:solidFill>
                <a:latin typeface="Open Sauce Bold"/>
                <a:ea typeface="Open Sauce Bold"/>
                <a:cs typeface="Open Sauce Bold"/>
                <a:sym typeface="Open Sauce Bold"/>
              </a:rPr>
              <a:t>TV SERIES STRUCTURE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1237597" y="2315667"/>
            <a:ext cx="15638297" cy="6861303"/>
          </a:xfrm>
          <a:custGeom>
            <a:avLst/>
            <a:gdLst/>
            <a:ahLst/>
            <a:cxnLst/>
            <a:rect l="l" t="t" r="r" b="b"/>
            <a:pathLst>
              <a:path w="15638297" h="6861303">
                <a:moveTo>
                  <a:pt x="0" y="0"/>
                </a:moveTo>
                <a:lnTo>
                  <a:pt x="15638297" y="0"/>
                </a:lnTo>
                <a:lnTo>
                  <a:pt x="15638297" y="6861303"/>
                </a:lnTo>
                <a:lnTo>
                  <a:pt x="0" y="6861303"/>
                </a:lnTo>
                <a:lnTo>
                  <a:pt x="0" y="0"/>
                </a:lnTo>
                <a:close/>
              </a:path>
            </a:pathLst>
          </a:custGeom>
          <a:blipFill>
            <a:blip r:embed="rId5"/>
            <a:stretch>
              <a:fillRect/>
            </a:stretch>
          </a:blipFill>
        </p:spPr>
        <p:txBody>
          <a:bodyPr/>
          <a:lstStyle/>
          <a:p>
            <a:endParaRPr lang="en-PK"/>
          </a:p>
        </p:txBody>
      </p:sp>
      <p:sp>
        <p:nvSpPr>
          <p:cNvPr id="5" name="TextBox 5"/>
          <p:cNvSpPr txBox="1"/>
          <p:nvPr/>
        </p:nvSpPr>
        <p:spPr>
          <a:xfrm>
            <a:off x="1571795" y="277035"/>
            <a:ext cx="15687505" cy="1589054"/>
          </a:xfrm>
          <a:prstGeom prst="rect">
            <a:avLst/>
          </a:prstGeom>
        </p:spPr>
        <p:txBody>
          <a:bodyPr lIns="0" tIns="0" rIns="0" bIns="0" rtlCol="0" anchor="t">
            <a:spAutoFit/>
          </a:bodyPr>
          <a:lstStyle/>
          <a:p>
            <a:pPr algn="ctr">
              <a:lnSpc>
                <a:spcPts val="6210"/>
              </a:lnSpc>
            </a:pPr>
            <a:r>
              <a:rPr lang="en-US" sz="5914" b="1">
                <a:solidFill>
                  <a:srgbClr val="EBE8DE"/>
                </a:solidFill>
                <a:latin typeface="Open Sauce Bold"/>
                <a:ea typeface="Open Sauce Bold"/>
                <a:cs typeface="Open Sauce Bold"/>
                <a:sym typeface="Open Sauce Bold"/>
              </a:rPr>
              <a:t>TV Series Quality Decay: Episode Ratings by Season &amp; Episode Number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TextBox 5"/>
          <p:cNvSpPr txBox="1"/>
          <p:nvPr/>
        </p:nvSpPr>
        <p:spPr>
          <a:xfrm>
            <a:off x="3599632" y="775192"/>
            <a:ext cx="14015415" cy="564165"/>
          </a:xfrm>
          <a:prstGeom prst="rect">
            <a:avLst/>
          </a:prstGeom>
        </p:spPr>
        <p:txBody>
          <a:bodyPr lIns="0" tIns="0" rIns="0" bIns="0" rtlCol="0" anchor="t">
            <a:spAutoFit/>
          </a:bodyPr>
          <a:lstStyle/>
          <a:p>
            <a:pPr algn="l">
              <a:lnSpc>
                <a:spcPts val="4320"/>
              </a:lnSpc>
            </a:pPr>
            <a:r>
              <a:rPr lang="en-US" sz="4114" b="1" dirty="0">
                <a:solidFill>
                  <a:srgbClr val="EBE8DE"/>
                </a:solidFill>
                <a:latin typeface="Open Sauce Bold"/>
                <a:ea typeface="Open Sauce Bold"/>
                <a:cs typeface="Open Sauce Bold"/>
                <a:sym typeface="Open Sauce Bold"/>
              </a:rPr>
              <a:t>Season Wise Rating Trends and Key Insights</a:t>
            </a:r>
          </a:p>
        </p:txBody>
      </p:sp>
      <p:graphicFrame>
        <p:nvGraphicFramePr>
          <p:cNvPr id="6" name="Table 5">
            <a:extLst>
              <a:ext uri="{FF2B5EF4-FFF2-40B4-BE49-F238E27FC236}">
                <a16:creationId xmlns:a16="http://schemas.microsoft.com/office/drawing/2014/main" id="{A711071D-8787-7B62-25B7-2B5591A605E3}"/>
              </a:ext>
            </a:extLst>
          </p:cNvPr>
          <p:cNvGraphicFramePr>
            <a:graphicFrameLocks noGrp="1"/>
          </p:cNvGraphicFramePr>
          <p:nvPr>
            <p:extLst>
              <p:ext uri="{D42A27DB-BD31-4B8C-83A1-F6EECF244321}">
                <p14:modId xmlns:p14="http://schemas.microsoft.com/office/powerpoint/2010/main" val="1223784138"/>
              </p:ext>
            </p:extLst>
          </p:nvPr>
        </p:nvGraphicFramePr>
        <p:xfrm>
          <a:off x="2514600" y="1573897"/>
          <a:ext cx="14097000" cy="7394850"/>
        </p:xfrm>
        <a:graphic>
          <a:graphicData uri="http://schemas.openxmlformats.org/drawingml/2006/table">
            <a:tbl>
              <a:tblPr/>
              <a:tblGrid>
                <a:gridCol w="2816694">
                  <a:extLst>
                    <a:ext uri="{9D8B030D-6E8A-4147-A177-3AD203B41FA5}">
                      <a16:colId xmlns:a16="http://schemas.microsoft.com/office/drawing/2014/main" val="2182742557"/>
                    </a:ext>
                  </a:extLst>
                </a:gridCol>
                <a:gridCol w="11280306">
                  <a:extLst>
                    <a:ext uri="{9D8B030D-6E8A-4147-A177-3AD203B41FA5}">
                      <a16:colId xmlns:a16="http://schemas.microsoft.com/office/drawing/2014/main" val="3720590231"/>
                    </a:ext>
                  </a:extLst>
                </a:gridCol>
              </a:tblGrid>
              <a:tr h="744939">
                <a:tc>
                  <a:txBody>
                    <a:bodyPr/>
                    <a:lstStyle/>
                    <a:p>
                      <a:pPr>
                        <a:buNone/>
                      </a:pPr>
                      <a:r>
                        <a:rPr lang="en-GB" sz="1800" b="1" dirty="0">
                          <a:effectLst/>
                        </a:rPr>
                        <a:t>Finding Category</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b="1" dirty="0">
                          <a:effectLst/>
                        </a:rPr>
                        <a:t>Observation / Insight</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319335219"/>
                  </a:ext>
                </a:extLst>
              </a:tr>
              <a:tr h="818982">
                <a:tc>
                  <a:txBody>
                    <a:bodyPr/>
                    <a:lstStyle/>
                    <a:p>
                      <a:pPr>
                        <a:buNone/>
                      </a:pPr>
                      <a:r>
                        <a:rPr lang="en-GB" sz="1800">
                          <a:effectLst/>
                        </a:rPr>
                        <a:t>Early-Season Strength</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Seasons 1–3 maintain a high, stable average rating of ≈7.49, indicating strong openings and high viewer engagement.</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47479595"/>
                  </a:ext>
                </a:extLst>
              </a:tr>
              <a:tr h="744939">
                <a:tc>
                  <a:txBody>
                    <a:bodyPr/>
                    <a:lstStyle/>
                    <a:p>
                      <a:pPr>
                        <a:buNone/>
                      </a:pPr>
                      <a:r>
                        <a:rPr lang="en-GB" sz="1800">
                          <a:effectLst/>
                        </a:rPr>
                        <a:t>Peak Rating Period</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Ratings peak around Seasons 2–4 (≈7.50) before a gradual decline begins.</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42326766"/>
                  </a:ext>
                </a:extLst>
              </a:tr>
              <a:tr h="818982">
                <a:tc>
                  <a:txBody>
                    <a:bodyPr/>
                    <a:lstStyle/>
                    <a:p>
                      <a:pPr>
                        <a:buNone/>
                      </a:pPr>
                      <a:r>
                        <a:rPr lang="en-GB" sz="1800" dirty="0">
                          <a:effectLst/>
                        </a:rPr>
                        <a:t>Mid-Series Ratings</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Seasons 5–8 show mild slippage (7.47 → 7.43), suggesting slight fatigue or narrative stagnation.</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236177880"/>
                  </a:ext>
                </a:extLst>
              </a:tr>
              <a:tr h="744939">
                <a:tc>
                  <a:txBody>
                    <a:bodyPr/>
                    <a:lstStyle/>
                    <a:p>
                      <a:pPr>
                        <a:buNone/>
                      </a:pPr>
                      <a:r>
                        <a:rPr lang="en-GB" sz="1800">
                          <a:effectLst/>
                        </a:rPr>
                        <a:t>Onset of Decline</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A more noticeable downward trend starts after Season 8.</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572048001"/>
                  </a:ext>
                </a:extLst>
              </a:tr>
              <a:tr h="818982">
                <a:tc>
                  <a:txBody>
                    <a:bodyPr/>
                    <a:lstStyle/>
                    <a:p>
                      <a:pPr>
                        <a:buNone/>
                      </a:pPr>
                      <a:r>
                        <a:rPr lang="en-GB" sz="1800">
                          <a:effectLst/>
                        </a:rPr>
                        <a:t>Late-Season Decline</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By Seasons 9–10, ratings fall to 7.37 → 7.35, reflecting reduced viewer satisfaction.</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459792060"/>
                  </a:ext>
                </a:extLst>
              </a:tr>
              <a:tr h="818982">
                <a:tc>
                  <a:txBody>
                    <a:bodyPr/>
                    <a:lstStyle/>
                    <a:p>
                      <a:pPr>
                        <a:buNone/>
                      </a:pPr>
                      <a:r>
                        <a:rPr lang="en-GB" sz="1800">
                          <a:effectLst/>
                        </a:rPr>
                        <a:t>Magnitude of Decline</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Ratings drop by 0.34 points from early seasons (7.49) to the final seasons (≈7.15).</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380948861"/>
                  </a:ext>
                </a:extLst>
              </a:tr>
              <a:tr h="818982">
                <a:tc>
                  <a:txBody>
                    <a:bodyPr/>
                    <a:lstStyle/>
                    <a:p>
                      <a:pPr>
                        <a:buNone/>
                      </a:pPr>
                      <a:r>
                        <a:rPr lang="en-GB" sz="1800">
                          <a:effectLst/>
                        </a:rPr>
                        <a:t>Error Bar Interpretation</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Larger error bars indicate high variability in episode ratings within seasons, especially mid-series.</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069149685"/>
                  </a:ext>
                </a:extLst>
              </a:tr>
              <a:tr h="1065123">
                <a:tc>
                  <a:txBody>
                    <a:bodyPr/>
                    <a:lstStyle/>
                    <a:p>
                      <a:pPr>
                        <a:buNone/>
                      </a:pPr>
                      <a:r>
                        <a:rPr lang="en-GB" sz="1800">
                          <a:effectLst/>
                        </a:rPr>
                        <a:t>Genre Influence (Context)</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dirty="0">
                          <a:effectLst/>
                        </a:rPr>
                        <a:t>Long-running series often mix Drama, Crime, Comedy, and Action—genres that start strong but face narrative fatigue over extended runs.</a:t>
                      </a:r>
                    </a:p>
                  </a:txBody>
                  <a:tcPr marL="49877" marR="49877" marT="24939" marB="24939"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784912978"/>
                  </a:ext>
                </a:extLst>
              </a:tr>
            </a:tbl>
          </a:graphicData>
        </a:graphic>
      </p:graphicFrame>
      <p:sp>
        <p:nvSpPr>
          <p:cNvPr id="7" name="Rectangle 1">
            <a:extLst>
              <a:ext uri="{FF2B5EF4-FFF2-40B4-BE49-F238E27FC236}">
                <a16:creationId xmlns:a16="http://schemas.microsoft.com/office/drawing/2014/main" id="{A1B7E891-4B1D-1711-9DE2-F4EDA09545C0}"/>
              </a:ext>
            </a:extLst>
          </p:cNvPr>
          <p:cNvSpPr>
            <a:spLocks noChangeArrowheads="1"/>
          </p:cNvSpPr>
          <p:nvPr/>
        </p:nvSpPr>
        <p:spPr bwMode="auto">
          <a:xfrm>
            <a:off x="2327274" y="1573212"/>
            <a:ext cx="581934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25651" y="9134853"/>
            <a:ext cx="4708703" cy="3715595"/>
          </a:xfrm>
          <a:custGeom>
            <a:avLst/>
            <a:gdLst/>
            <a:ahLst/>
            <a:cxnLst/>
            <a:rect l="l" t="t" r="r" b="b"/>
            <a:pathLst>
              <a:path w="4708703" h="3715595">
                <a:moveTo>
                  <a:pt x="0" y="0"/>
                </a:moveTo>
                <a:lnTo>
                  <a:pt x="4708702" y="0"/>
                </a:lnTo>
                <a:lnTo>
                  <a:pt x="4708702" y="3715595"/>
                </a:lnTo>
                <a:lnTo>
                  <a:pt x="0" y="37155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rot="8860320">
            <a:off x="15243455" y="8814656"/>
            <a:ext cx="4890366" cy="3858943"/>
          </a:xfrm>
          <a:custGeom>
            <a:avLst/>
            <a:gdLst/>
            <a:ahLst/>
            <a:cxnLst/>
            <a:rect l="l" t="t" r="r" b="b"/>
            <a:pathLst>
              <a:path w="4890366" h="3858943">
                <a:moveTo>
                  <a:pt x="0" y="0"/>
                </a:moveTo>
                <a:lnTo>
                  <a:pt x="4890366" y="0"/>
                </a:lnTo>
                <a:lnTo>
                  <a:pt x="4890366" y="3858943"/>
                </a:lnTo>
                <a:lnTo>
                  <a:pt x="0" y="38589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Freeform 5"/>
          <p:cNvSpPr/>
          <p:nvPr/>
        </p:nvSpPr>
        <p:spPr>
          <a:xfrm>
            <a:off x="-272921" y="-2854964"/>
            <a:ext cx="19266617" cy="5709929"/>
          </a:xfrm>
          <a:custGeom>
            <a:avLst/>
            <a:gdLst/>
            <a:ahLst/>
            <a:cxnLst/>
            <a:rect l="l" t="t" r="r" b="b"/>
            <a:pathLst>
              <a:path w="19266617" h="5709929">
                <a:moveTo>
                  <a:pt x="0" y="0"/>
                </a:moveTo>
                <a:lnTo>
                  <a:pt x="19266617" y="0"/>
                </a:lnTo>
                <a:lnTo>
                  <a:pt x="19266617" y="5709928"/>
                </a:lnTo>
                <a:lnTo>
                  <a:pt x="0" y="5709928"/>
                </a:lnTo>
                <a:lnTo>
                  <a:pt x="0" y="0"/>
                </a:lnTo>
                <a:close/>
              </a:path>
            </a:pathLst>
          </a:custGeom>
          <a:blipFill>
            <a:blip r:embed="rId5"/>
            <a:stretch>
              <a:fillRect t="-75113" b="-50039"/>
            </a:stretch>
          </a:blipFill>
        </p:spPr>
        <p:txBody>
          <a:bodyPr/>
          <a:lstStyle/>
          <a:p>
            <a:endParaRPr lang="en-PK"/>
          </a:p>
        </p:txBody>
      </p:sp>
      <p:sp>
        <p:nvSpPr>
          <p:cNvPr id="6" name="TextBox 6"/>
          <p:cNvSpPr txBox="1"/>
          <p:nvPr/>
        </p:nvSpPr>
        <p:spPr>
          <a:xfrm>
            <a:off x="4526069" y="3357893"/>
            <a:ext cx="8815983" cy="874489"/>
          </a:xfrm>
          <a:prstGeom prst="rect">
            <a:avLst/>
          </a:prstGeom>
        </p:spPr>
        <p:txBody>
          <a:bodyPr lIns="0" tIns="0" rIns="0" bIns="0" rtlCol="0" anchor="t">
            <a:spAutoFit/>
          </a:bodyPr>
          <a:lstStyle/>
          <a:p>
            <a:pPr algn="ctr">
              <a:lnSpc>
                <a:spcPts val="6725"/>
              </a:lnSpc>
              <a:spcBef>
                <a:spcPct val="0"/>
              </a:spcBef>
            </a:pPr>
            <a:r>
              <a:rPr lang="en-US" sz="6404" b="1">
                <a:solidFill>
                  <a:srgbClr val="EBE8DE"/>
                </a:solidFill>
                <a:latin typeface="Open Sauce Bold"/>
                <a:ea typeface="Open Sauce Bold"/>
                <a:cs typeface="Open Sauce Bold"/>
                <a:sym typeface="Open Sauce Bold"/>
              </a:rPr>
              <a:t>TV SERIES SUMMARY</a:t>
            </a:r>
          </a:p>
        </p:txBody>
      </p:sp>
      <p:sp>
        <p:nvSpPr>
          <p:cNvPr id="7" name="TextBox 7"/>
          <p:cNvSpPr txBox="1"/>
          <p:nvPr/>
        </p:nvSpPr>
        <p:spPr>
          <a:xfrm>
            <a:off x="1032244" y="5143500"/>
            <a:ext cx="16350631" cy="3288783"/>
          </a:xfrm>
          <a:prstGeom prst="rect">
            <a:avLst/>
          </a:prstGeom>
        </p:spPr>
        <p:txBody>
          <a:bodyPr lIns="0" tIns="0" rIns="0" bIns="0" rtlCol="0" anchor="t">
            <a:spAutoFit/>
          </a:bodyPr>
          <a:lstStyle/>
          <a:p>
            <a:pPr algn="l">
              <a:lnSpc>
                <a:spcPts val="4358"/>
              </a:lnSpc>
              <a:spcBef>
                <a:spcPct val="0"/>
              </a:spcBef>
            </a:pPr>
            <a:r>
              <a:rPr lang="en-US" sz="4150" dirty="0">
                <a:solidFill>
                  <a:srgbClr val="EBE8DE"/>
                </a:solidFill>
                <a:latin typeface="Open Sauce"/>
                <a:ea typeface="Open Sauce"/>
                <a:cs typeface="Open Sauce"/>
                <a:sym typeface="Open Sauce"/>
              </a:rPr>
              <a:t>TV series ratings start strong in early seasons (≈7.49), peak around Seasons 2–4, then gradually decline from mid-series onward. By the final seasons, average ratings drop to ≈7.15, reflecting narrative fatigue. Ratings variability is higher mid-series, and genre blending (Drama, Crime, Comedy, Action) influences both early momentum and late-season performance.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TextBox 3"/>
          <p:cNvSpPr txBox="1"/>
          <p:nvPr/>
        </p:nvSpPr>
        <p:spPr>
          <a:xfrm>
            <a:off x="6645679" y="1661259"/>
            <a:ext cx="11642321" cy="1866581"/>
          </a:xfrm>
          <a:prstGeom prst="rect">
            <a:avLst/>
          </a:prstGeom>
        </p:spPr>
        <p:txBody>
          <a:bodyPr lIns="0" tIns="0" rIns="0" bIns="0" rtlCol="0" anchor="t">
            <a:spAutoFit/>
          </a:bodyPr>
          <a:lstStyle/>
          <a:p>
            <a:pPr algn="r">
              <a:lnSpc>
                <a:spcPts val="6581"/>
              </a:lnSpc>
            </a:pPr>
            <a:r>
              <a:rPr lang="en-US" sz="7232">
                <a:solidFill>
                  <a:srgbClr val="EBE8DE"/>
                </a:solidFill>
                <a:latin typeface="Gill Sans Light Shadowed"/>
                <a:ea typeface="Gill Sans Light Shadowed"/>
                <a:cs typeface="Gill Sans Light Shadowed"/>
                <a:sym typeface="Gill Sans Light Shadowed"/>
              </a:rPr>
              <a:t>GENRE PREFERENCE BY </a:t>
            </a:r>
          </a:p>
          <a:p>
            <a:pPr algn="ctr">
              <a:lnSpc>
                <a:spcPts val="6581"/>
              </a:lnSpc>
            </a:pPr>
            <a:r>
              <a:rPr lang="en-US" sz="7232">
                <a:solidFill>
                  <a:srgbClr val="EBE8DE"/>
                </a:solidFill>
                <a:latin typeface="Gill Sans Light Shadowed"/>
                <a:ea typeface="Gill Sans Light Shadowed"/>
                <a:cs typeface="Gill Sans Light Shadowed"/>
                <a:sym typeface="Gill Sans Light Shadowed"/>
              </a:rPr>
              <a:t>REGION </a:t>
            </a:r>
          </a:p>
        </p:txBody>
      </p:sp>
      <p:sp>
        <p:nvSpPr>
          <p:cNvPr id="4" name="Freeform 4"/>
          <p:cNvSpPr/>
          <p:nvPr/>
        </p:nvSpPr>
        <p:spPr>
          <a:xfrm rot="2537277">
            <a:off x="-2852082" y="-337427"/>
            <a:ext cx="9796760" cy="7730534"/>
          </a:xfrm>
          <a:custGeom>
            <a:avLst/>
            <a:gdLst/>
            <a:ahLst/>
            <a:cxnLst/>
            <a:rect l="l" t="t" r="r" b="b"/>
            <a:pathLst>
              <a:path w="9796760" h="7730534">
                <a:moveTo>
                  <a:pt x="0" y="0"/>
                </a:moveTo>
                <a:lnTo>
                  <a:pt x="9796760" y="0"/>
                </a:lnTo>
                <a:lnTo>
                  <a:pt x="9796760" y="7730534"/>
                </a:lnTo>
                <a:lnTo>
                  <a:pt x="0" y="7730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Freeform 5"/>
          <p:cNvSpPr/>
          <p:nvPr/>
        </p:nvSpPr>
        <p:spPr>
          <a:xfrm rot="2537277">
            <a:off x="4964125" y="6716817"/>
            <a:ext cx="9796760" cy="7730534"/>
          </a:xfrm>
          <a:custGeom>
            <a:avLst/>
            <a:gdLst/>
            <a:ahLst/>
            <a:cxnLst/>
            <a:rect l="l" t="t" r="r" b="b"/>
            <a:pathLst>
              <a:path w="9796760" h="7730534">
                <a:moveTo>
                  <a:pt x="0" y="0"/>
                </a:moveTo>
                <a:lnTo>
                  <a:pt x="9796760" y="0"/>
                </a:lnTo>
                <a:lnTo>
                  <a:pt x="9796760" y="7730534"/>
                </a:lnTo>
                <a:lnTo>
                  <a:pt x="0" y="7730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6" name="Freeform 6"/>
          <p:cNvSpPr/>
          <p:nvPr/>
        </p:nvSpPr>
        <p:spPr>
          <a:xfrm rot="2562189" flipH="1">
            <a:off x="5673804" y="8167327"/>
            <a:ext cx="9117494" cy="5377300"/>
          </a:xfrm>
          <a:custGeom>
            <a:avLst/>
            <a:gdLst/>
            <a:ahLst/>
            <a:cxnLst/>
            <a:rect l="l" t="t" r="r" b="b"/>
            <a:pathLst>
              <a:path w="9117494" h="5377300">
                <a:moveTo>
                  <a:pt x="9117494" y="0"/>
                </a:moveTo>
                <a:lnTo>
                  <a:pt x="0" y="0"/>
                </a:lnTo>
                <a:lnTo>
                  <a:pt x="0" y="5377300"/>
                </a:lnTo>
                <a:lnTo>
                  <a:pt x="9117494" y="5377300"/>
                </a:lnTo>
                <a:lnTo>
                  <a:pt x="9117494" y="0"/>
                </a:lnTo>
                <a:close/>
              </a:path>
            </a:pathLst>
          </a:custGeom>
          <a:blipFill>
            <a:blip r:embed="rId5"/>
            <a:stretch>
              <a:fillRect t="-12330"/>
            </a:stretch>
          </a:blipFill>
        </p:spPr>
        <p:txBody>
          <a:bodyPr/>
          <a:lstStyle/>
          <a:p>
            <a:endParaRPr lang="en-PK"/>
          </a:p>
        </p:txBody>
      </p:sp>
      <p:sp>
        <p:nvSpPr>
          <p:cNvPr id="7" name="Freeform 7"/>
          <p:cNvSpPr/>
          <p:nvPr/>
        </p:nvSpPr>
        <p:spPr>
          <a:xfrm rot="2589045">
            <a:off x="-2522086" y="604972"/>
            <a:ext cx="8806950" cy="5502299"/>
          </a:xfrm>
          <a:custGeom>
            <a:avLst/>
            <a:gdLst/>
            <a:ahLst/>
            <a:cxnLst/>
            <a:rect l="l" t="t" r="r" b="b"/>
            <a:pathLst>
              <a:path w="8806950" h="5502299">
                <a:moveTo>
                  <a:pt x="0" y="0"/>
                </a:moveTo>
                <a:lnTo>
                  <a:pt x="8806949" y="0"/>
                </a:lnTo>
                <a:lnTo>
                  <a:pt x="8806949" y="5502300"/>
                </a:lnTo>
                <a:lnTo>
                  <a:pt x="0" y="5502300"/>
                </a:lnTo>
                <a:lnTo>
                  <a:pt x="0" y="0"/>
                </a:lnTo>
                <a:close/>
              </a:path>
            </a:pathLst>
          </a:custGeom>
          <a:blipFill>
            <a:blip r:embed="rId6"/>
            <a:stretch>
              <a:fillRect t="-6639"/>
            </a:stretch>
          </a:blipFill>
        </p:spPr>
        <p:txBody>
          <a:bodyPr/>
          <a:lstStyle/>
          <a:p>
            <a:endParaRPr lang="en-PK"/>
          </a:p>
        </p:txBody>
      </p:sp>
      <p:sp>
        <p:nvSpPr>
          <p:cNvPr id="8" name="TextBox 8"/>
          <p:cNvSpPr txBox="1"/>
          <p:nvPr/>
        </p:nvSpPr>
        <p:spPr>
          <a:xfrm>
            <a:off x="9396915" y="3994808"/>
            <a:ext cx="8891085" cy="901996"/>
          </a:xfrm>
          <a:prstGeom prst="rect">
            <a:avLst/>
          </a:prstGeom>
        </p:spPr>
        <p:txBody>
          <a:bodyPr lIns="0" tIns="0" rIns="0" bIns="0" rtlCol="0" anchor="t">
            <a:spAutoFit/>
          </a:bodyPr>
          <a:lstStyle/>
          <a:p>
            <a:pPr algn="ctr">
              <a:lnSpc>
                <a:spcPts val="2420"/>
              </a:lnSpc>
              <a:spcBef>
                <a:spcPct val="0"/>
              </a:spcBef>
            </a:pPr>
            <a:r>
              <a:rPr lang="en-US" sz="2305">
                <a:solidFill>
                  <a:srgbClr val="EBE8DE"/>
                </a:solidFill>
                <a:latin typeface="Open Sauce"/>
                <a:ea typeface="Open Sauce"/>
                <a:cs typeface="Open Sauce"/>
                <a:sym typeface="Open Sauce"/>
              </a:rPr>
              <a:t>These slides highlight how viewer ratings vary across regions and show the most popular genre preferences. Key patterns reveal audience trends and preferences in different locales.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6854508" y="893885"/>
            <a:ext cx="10991358" cy="8499230"/>
          </a:xfrm>
          <a:custGeom>
            <a:avLst/>
            <a:gdLst/>
            <a:ahLst/>
            <a:cxnLst/>
            <a:rect l="l" t="t" r="r" b="b"/>
            <a:pathLst>
              <a:path w="10991358" h="8499230">
                <a:moveTo>
                  <a:pt x="0" y="0"/>
                </a:moveTo>
                <a:lnTo>
                  <a:pt x="10991357" y="0"/>
                </a:lnTo>
                <a:lnTo>
                  <a:pt x="10991357" y="8499230"/>
                </a:lnTo>
                <a:lnTo>
                  <a:pt x="0" y="8499230"/>
                </a:lnTo>
                <a:lnTo>
                  <a:pt x="0" y="0"/>
                </a:lnTo>
                <a:close/>
              </a:path>
            </a:pathLst>
          </a:custGeom>
          <a:blipFill>
            <a:blip r:embed="rId5"/>
            <a:stretch>
              <a:fillRect t="-193" b="-193"/>
            </a:stretch>
          </a:blipFill>
        </p:spPr>
        <p:txBody>
          <a:bodyPr/>
          <a:lstStyle/>
          <a:p>
            <a:endParaRPr lang="en-PK"/>
          </a:p>
        </p:txBody>
      </p:sp>
      <p:sp>
        <p:nvSpPr>
          <p:cNvPr id="5" name="TextBox 5"/>
          <p:cNvSpPr txBox="1"/>
          <p:nvPr/>
        </p:nvSpPr>
        <p:spPr>
          <a:xfrm>
            <a:off x="146957" y="1638583"/>
            <a:ext cx="6530542" cy="1811001"/>
          </a:xfrm>
          <a:prstGeom prst="rect">
            <a:avLst/>
          </a:prstGeom>
        </p:spPr>
        <p:txBody>
          <a:bodyPr lIns="0" tIns="0" rIns="0" bIns="0" rtlCol="0" anchor="t">
            <a:spAutoFit/>
          </a:bodyPr>
          <a:lstStyle/>
          <a:p>
            <a:pPr algn="l">
              <a:lnSpc>
                <a:spcPts val="4793"/>
              </a:lnSpc>
            </a:pPr>
            <a:endParaRPr/>
          </a:p>
          <a:p>
            <a:pPr algn="ctr">
              <a:lnSpc>
                <a:spcPts val="4793"/>
              </a:lnSpc>
              <a:spcBef>
                <a:spcPct val="0"/>
              </a:spcBef>
            </a:pPr>
            <a:r>
              <a:rPr lang="en-US" sz="4565">
                <a:solidFill>
                  <a:srgbClr val="FFFFFF"/>
                </a:solidFill>
                <a:latin typeface="Etna Sans Serif"/>
                <a:ea typeface="Etna Sans Serif"/>
                <a:cs typeface="Etna Sans Serif"/>
                <a:sym typeface="Etna Sans Serif"/>
              </a:rPr>
              <a:t>Genre Preferences by Region (% Distribution)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TextBox 5"/>
          <p:cNvSpPr txBox="1"/>
          <p:nvPr/>
        </p:nvSpPr>
        <p:spPr>
          <a:xfrm>
            <a:off x="2845795" y="901156"/>
            <a:ext cx="14015415" cy="564165"/>
          </a:xfrm>
          <a:prstGeom prst="rect">
            <a:avLst/>
          </a:prstGeom>
        </p:spPr>
        <p:txBody>
          <a:bodyPr lIns="0" tIns="0" rIns="0" bIns="0" rtlCol="0" anchor="t">
            <a:spAutoFit/>
          </a:bodyPr>
          <a:lstStyle/>
          <a:p>
            <a:pPr algn="l">
              <a:lnSpc>
                <a:spcPts val="4320"/>
              </a:lnSpc>
            </a:pPr>
            <a:r>
              <a:rPr lang="en-US" sz="4114" b="1">
                <a:solidFill>
                  <a:srgbClr val="EBE8DE"/>
                </a:solidFill>
                <a:latin typeface="Open Sauce Bold"/>
                <a:ea typeface="Open Sauce Bold"/>
                <a:cs typeface="Open Sauce Bold"/>
                <a:sym typeface="Open Sauce Bold"/>
              </a:rPr>
              <a:t>Regional Genre Preferences &amp; Market Insights</a:t>
            </a:r>
          </a:p>
        </p:txBody>
      </p:sp>
      <p:graphicFrame>
        <p:nvGraphicFramePr>
          <p:cNvPr id="6" name="Table 5">
            <a:extLst>
              <a:ext uri="{FF2B5EF4-FFF2-40B4-BE49-F238E27FC236}">
                <a16:creationId xmlns:a16="http://schemas.microsoft.com/office/drawing/2014/main" id="{6A8E92F6-977E-8782-76B7-C5409204D0F0}"/>
              </a:ext>
            </a:extLst>
          </p:cNvPr>
          <p:cNvGraphicFramePr>
            <a:graphicFrameLocks noGrp="1"/>
          </p:cNvGraphicFramePr>
          <p:nvPr>
            <p:extLst>
              <p:ext uri="{D42A27DB-BD31-4B8C-83A1-F6EECF244321}">
                <p14:modId xmlns:p14="http://schemas.microsoft.com/office/powerpoint/2010/main" val="3186799440"/>
              </p:ext>
            </p:extLst>
          </p:nvPr>
        </p:nvGraphicFramePr>
        <p:xfrm>
          <a:off x="609600" y="1574640"/>
          <a:ext cx="16687800" cy="7531255"/>
        </p:xfrm>
        <a:graphic>
          <a:graphicData uri="http://schemas.openxmlformats.org/drawingml/2006/table">
            <a:tbl>
              <a:tblPr/>
              <a:tblGrid>
                <a:gridCol w="2667000">
                  <a:extLst>
                    <a:ext uri="{9D8B030D-6E8A-4147-A177-3AD203B41FA5}">
                      <a16:colId xmlns:a16="http://schemas.microsoft.com/office/drawing/2014/main" val="191241527"/>
                    </a:ext>
                  </a:extLst>
                </a:gridCol>
                <a:gridCol w="4343400">
                  <a:extLst>
                    <a:ext uri="{9D8B030D-6E8A-4147-A177-3AD203B41FA5}">
                      <a16:colId xmlns:a16="http://schemas.microsoft.com/office/drawing/2014/main" val="3826843303"/>
                    </a:ext>
                  </a:extLst>
                </a:gridCol>
                <a:gridCol w="9677400">
                  <a:extLst>
                    <a:ext uri="{9D8B030D-6E8A-4147-A177-3AD203B41FA5}">
                      <a16:colId xmlns:a16="http://schemas.microsoft.com/office/drawing/2014/main" val="1670508119"/>
                    </a:ext>
                  </a:extLst>
                </a:gridCol>
              </a:tblGrid>
              <a:tr h="926986">
                <a:tc>
                  <a:txBody>
                    <a:bodyPr/>
                    <a:lstStyle/>
                    <a:p>
                      <a:pPr>
                        <a:buNone/>
                      </a:pPr>
                      <a:r>
                        <a:rPr lang="en-GB" sz="1800" b="1" dirty="0">
                          <a:effectLst/>
                        </a:rPr>
                        <a:t>Genre / Category</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b="1">
                          <a:effectLst/>
                        </a:rPr>
                        <a:t>Key Regions / Markets</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b="1">
                          <a:effectLst/>
                        </a:rPr>
                        <a:t>Observation / Insight</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48384910"/>
                  </a:ext>
                </a:extLst>
              </a:tr>
              <a:tr h="1336067">
                <a:tc>
                  <a:txBody>
                    <a:bodyPr/>
                    <a:lstStyle/>
                    <a:p>
                      <a:pPr>
                        <a:buNone/>
                      </a:pPr>
                      <a:r>
                        <a:rPr lang="en-GB" sz="1800">
                          <a:effectLst/>
                        </a:rPr>
                        <a:t>Drama &amp; Comedy</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Global (all regions)</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Drama dominates (30–38%); drama-comedy hybrids have the highest chance of international success.</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772062967"/>
                  </a:ext>
                </a:extLst>
              </a:tr>
              <a:tr h="1085304">
                <a:tc>
                  <a:txBody>
                    <a:bodyPr/>
                    <a:lstStyle/>
                    <a:p>
                      <a:pPr>
                        <a:buNone/>
                      </a:pPr>
                      <a:r>
                        <a:rPr lang="en-GB" sz="1800" dirty="0">
                          <a:effectLst/>
                        </a:rPr>
                        <a:t>Romance</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PT, IN, ES, JP, FR</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Romance-focused movies perform best in Southern Europe, India, and Japan (&gt;12% preference).</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942229748"/>
                  </a:ext>
                </a:extLst>
              </a:tr>
              <a:tr h="926986">
                <a:tc>
                  <a:txBody>
                    <a:bodyPr/>
                    <a:lstStyle/>
                    <a:p>
                      <a:pPr>
                        <a:buNone/>
                      </a:pPr>
                      <a:r>
                        <a:rPr lang="en-GB" sz="1800">
                          <a:effectLst/>
                        </a:rPr>
                        <a:t>Action &amp; Sci-Fi</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US, FI, GR, MX</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Action and sci-fi titles are strong performers in these markets.</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412336977"/>
                  </a:ext>
                </a:extLst>
              </a:tr>
              <a:tr h="1085304">
                <a:tc>
                  <a:txBody>
                    <a:bodyPr/>
                    <a:lstStyle/>
                    <a:p>
                      <a:pPr>
                        <a:buNone/>
                      </a:pPr>
                      <a:r>
                        <a:rPr lang="en-GB" sz="1800" dirty="0">
                          <a:effectLst/>
                        </a:rPr>
                        <a:t>Documentaries</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UK, CA, FI, Global (XWW)</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Documentary releases are best suited for UK, Canada, Finland, and global online platforms.</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726498111"/>
                  </a:ext>
                </a:extLst>
              </a:tr>
              <a:tr h="1085304">
                <a:tc>
                  <a:txBody>
                    <a:bodyPr/>
                    <a:lstStyle/>
                    <a:p>
                      <a:pPr>
                        <a:buNone/>
                      </a:pPr>
                      <a:r>
                        <a:rPr lang="en-GB" sz="1800">
                          <a:effectLst/>
                        </a:rPr>
                        <a:t>Family &amp; Animation</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JP, IN, CA, BR</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High demand for family/children content; ideal for animated and family films.</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482394788"/>
                  </a:ext>
                </a:extLst>
              </a:tr>
              <a:tr h="1085304">
                <a:tc>
                  <a:txBody>
                    <a:bodyPr/>
                    <a:lstStyle/>
                    <a:p>
                      <a:pPr>
                        <a:buNone/>
                      </a:pPr>
                      <a:r>
                        <a:rPr lang="en-GB" sz="1800">
                          <a:effectLst/>
                        </a:rPr>
                        <a:t>News / Talk Shows</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DE, ES, FR, JP</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dirty="0">
                          <a:effectLst/>
                        </a:rPr>
                        <a:t>These regions </a:t>
                      </a:r>
                      <a:r>
                        <a:rPr lang="en-GB" sz="1800" dirty="0" err="1">
                          <a:effectLst/>
                        </a:rPr>
                        <a:t>favor</a:t>
                      </a:r>
                      <a:r>
                        <a:rPr lang="en-GB" sz="1800" dirty="0">
                          <a:effectLst/>
                        </a:rPr>
                        <a:t> informational and culturally grounded content.</a:t>
                      </a:r>
                    </a:p>
                  </a:txBody>
                  <a:tcPr marL="49989" marR="49989" marT="24994" marB="2499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432063678"/>
                  </a:ext>
                </a:extLst>
              </a:tr>
            </a:tbl>
          </a:graphicData>
        </a:graphic>
      </p:graphicFrame>
      <p:sp>
        <p:nvSpPr>
          <p:cNvPr id="7" name="Rectangle 1">
            <a:extLst>
              <a:ext uri="{FF2B5EF4-FFF2-40B4-BE49-F238E27FC236}">
                <a16:creationId xmlns:a16="http://schemas.microsoft.com/office/drawing/2014/main" id="{D606A24E-2385-2BA3-177C-FC370AA8BDF0}"/>
              </a:ext>
            </a:extLst>
          </p:cNvPr>
          <p:cNvSpPr>
            <a:spLocks noChangeArrowheads="1"/>
          </p:cNvSpPr>
          <p:nvPr/>
        </p:nvSpPr>
        <p:spPr bwMode="auto">
          <a:xfrm>
            <a:off x="2322513" y="15748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25651" y="9134853"/>
            <a:ext cx="4708703" cy="3715595"/>
          </a:xfrm>
          <a:custGeom>
            <a:avLst/>
            <a:gdLst/>
            <a:ahLst/>
            <a:cxnLst/>
            <a:rect l="l" t="t" r="r" b="b"/>
            <a:pathLst>
              <a:path w="4708703" h="3715595">
                <a:moveTo>
                  <a:pt x="0" y="0"/>
                </a:moveTo>
                <a:lnTo>
                  <a:pt x="4708702" y="0"/>
                </a:lnTo>
                <a:lnTo>
                  <a:pt x="4708702" y="3715595"/>
                </a:lnTo>
                <a:lnTo>
                  <a:pt x="0" y="37155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rot="8860320">
            <a:off x="15243455" y="8814656"/>
            <a:ext cx="4890366" cy="3858943"/>
          </a:xfrm>
          <a:custGeom>
            <a:avLst/>
            <a:gdLst/>
            <a:ahLst/>
            <a:cxnLst/>
            <a:rect l="l" t="t" r="r" b="b"/>
            <a:pathLst>
              <a:path w="4890366" h="3858943">
                <a:moveTo>
                  <a:pt x="0" y="0"/>
                </a:moveTo>
                <a:lnTo>
                  <a:pt x="4890366" y="0"/>
                </a:lnTo>
                <a:lnTo>
                  <a:pt x="4890366" y="3858943"/>
                </a:lnTo>
                <a:lnTo>
                  <a:pt x="0" y="38589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Freeform 5"/>
          <p:cNvSpPr/>
          <p:nvPr/>
        </p:nvSpPr>
        <p:spPr>
          <a:xfrm>
            <a:off x="-272921" y="-2854964"/>
            <a:ext cx="19266617" cy="5709929"/>
          </a:xfrm>
          <a:custGeom>
            <a:avLst/>
            <a:gdLst/>
            <a:ahLst/>
            <a:cxnLst/>
            <a:rect l="l" t="t" r="r" b="b"/>
            <a:pathLst>
              <a:path w="19266617" h="5709929">
                <a:moveTo>
                  <a:pt x="0" y="0"/>
                </a:moveTo>
                <a:lnTo>
                  <a:pt x="19266617" y="0"/>
                </a:lnTo>
                <a:lnTo>
                  <a:pt x="19266617" y="5709928"/>
                </a:lnTo>
                <a:lnTo>
                  <a:pt x="0" y="5709928"/>
                </a:lnTo>
                <a:lnTo>
                  <a:pt x="0" y="0"/>
                </a:lnTo>
                <a:close/>
              </a:path>
            </a:pathLst>
          </a:custGeom>
          <a:blipFill>
            <a:blip r:embed="rId5"/>
            <a:stretch>
              <a:fillRect t="-75113" b="-50039"/>
            </a:stretch>
          </a:blipFill>
        </p:spPr>
        <p:txBody>
          <a:bodyPr/>
          <a:lstStyle/>
          <a:p>
            <a:endParaRPr lang="en-PK"/>
          </a:p>
        </p:txBody>
      </p:sp>
      <p:sp>
        <p:nvSpPr>
          <p:cNvPr id="6" name="TextBox 6"/>
          <p:cNvSpPr txBox="1"/>
          <p:nvPr/>
        </p:nvSpPr>
        <p:spPr>
          <a:xfrm>
            <a:off x="1987806" y="3357893"/>
            <a:ext cx="13892510" cy="874489"/>
          </a:xfrm>
          <a:prstGeom prst="rect">
            <a:avLst/>
          </a:prstGeom>
        </p:spPr>
        <p:txBody>
          <a:bodyPr lIns="0" tIns="0" rIns="0" bIns="0" rtlCol="0" anchor="t">
            <a:spAutoFit/>
          </a:bodyPr>
          <a:lstStyle/>
          <a:p>
            <a:pPr algn="ctr">
              <a:lnSpc>
                <a:spcPts val="6725"/>
              </a:lnSpc>
              <a:spcBef>
                <a:spcPct val="0"/>
              </a:spcBef>
            </a:pPr>
            <a:r>
              <a:rPr lang="en-US" sz="6404" b="1">
                <a:solidFill>
                  <a:srgbClr val="EBE8DE"/>
                </a:solidFill>
                <a:latin typeface="Open Sauce Bold"/>
                <a:ea typeface="Open Sauce Bold"/>
                <a:cs typeface="Open Sauce Bold"/>
                <a:sym typeface="Open Sauce Bold"/>
              </a:rPr>
              <a:t>Global and Regional Genre Trends</a:t>
            </a:r>
          </a:p>
        </p:txBody>
      </p:sp>
      <p:sp>
        <p:nvSpPr>
          <p:cNvPr id="7" name="TextBox 7"/>
          <p:cNvSpPr txBox="1"/>
          <p:nvPr/>
        </p:nvSpPr>
        <p:spPr>
          <a:xfrm>
            <a:off x="1375221" y="5129919"/>
            <a:ext cx="16350631" cy="3914854"/>
          </a:xfrm>
          <a:prstGeom prst="rect">
            <a:avLst/>
          </a:prstGeom>
        </p:spPr>
        <p:txBody>
          <a:bodyPr lIns="0" tIns="0" rIns="0" bIns="0" rtlCol="0" anchor="t">
            <a:spAutoFit/>
          </a:bodyPr>
          <a:lstStyle/>
          <a:p>
            <a:pPr algn="l">
              <a:lnSpc>
                <a:spcPts val="4358"/>
              </a:lnSpc>
              <a:spcBef>
                <a:spcPct val="0"/>
              </a:spcBef>
            </a:pPr>
            <a:r>
              <a:rPr lang="en-US" sz="3600" dirty="0">
                <a:solidFill>
                  <a:srgbClr val="EBE8DE"/>
                </a:solidFill>
                <a:latin typeface="Open Sauce"/>
                <a:ea typeface="Open Sauce"/>
                <a:cs typeface="Open Sauce"/>
                <a:sym typeface="Open Sauce"/>
              </a:rPr>
              <a:t>Viewer preferences vary by region: Drama and Comedy dominate globally, while Romance performs best in Southern Europe, India, and Japan. Action and Sci-Fi are popular in the US, Finland, Greece, and Mexico, whereas Documentaries thrive in the UK, Canada, and global platforms. Family and Animation content is favored in Japan, India, Brazil, and Canada, and News/Talk shows see higher demand in Germany, Spain, France, and Japan.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3750672">
            <a:off x="8256467" y="-1251455"/>
            <a:ext cx="7069364" cy="5578371"/>
          </a:xfrm>
          <a:custGeom>
            <a:avLst/>
            <a:gdLst/>
            <a:ahLst/>
            <a:cxnLst/>
            <a:rect l="l" t="t" r="r" b="b"/>
            <a:pathLst>
              <a:path w="7069364" h="5578371">
                <a:moveTo>
                  <a:pt x="0" y="0"/>
                </a:moveTo>
                <a:lnTo>
                  <a:pt x="7069363" y="0"/>
                </a:lnTo>
                <a:lnTo>
                  <a:pt x="7069363" y="5578371"/>
                </a:lnTo>
                <a:lnTo>
                  <a:pt x="0" y="55783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rot="3750672">
            <a:off x="11840601" y="5562838"/>
            <a:ext cx="7069364" cy="5578371"/>
          </a:xfrm>
          <a:custGeom>
            <a:avLst/>
            <a:gdLst/>
            <a:ahLst/>
            <a:cxnLst/>
            <a:rect l="l" t="t" r="r" b="b"/>
            <a:pathLst>
              <a:path w="7069364" h="5578371">
                <a:moveTo>
                  <a:pt x="0" y="0"/>
                </a:moveTo>
                <a:lnTo>
                  <a:pt x="7069364" y="0"/>
                </a:lnTo>
                <a:lnTo>
                  <a:pt x="7069364" y="5578371"/>
                </a:lnTo>
                <a:lnTo>
                  <a:pt x="0" y="55783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grpSp>
        <p:nvGrpSpPr>
          <p:cNvPr id="5" name="Group 5"/>
          <p:cNvGrpSpPr/>
          <p:nvPr/>
        </p:nvGrpSpPr>
        <p:grpSpPr>
          <a:xfrm rot="-1649327">
            <a:off x="9740182" y="-1574897"/>
            <a:ext cx="4154743" cy="6197777"/>
            <a:chOff x="0" y="0"/>
            <a:chExt cx="643678" cy="960198"/>
          </a:xfrm>
        </p:grpSpPr>
        <p:sp>
          <p:nvSpPr>
            <p:cNvPr id="6" name="Freeform 6"/>
            <p:cNvSpPr/>
            <p:nvPr/>
          </p:nvSpPr>
          <p:spPr>
            <a:xfrm>
              <a:off x="0" y="0"/>
              <a:ext cx="643678" cy="960198"/>
            </a:xfrm>
            <a:custGeom>
              <a:avLst/>
              <a:gdLst/>
              <a:ahLst/>
              <a:cxnLst/>
              <a:rect l="l" t="t" r="r" b="b"/>
              <a:pathLst>
                <a:path w="643678" h="960198">
                  <a:moveTo>
                    <a:pt x="0" y="0"/>
                  </a:moveTo>
                  <a:lnTo>
                    <a:pt x="643678" y="0"/>
                  </a:lnTo>
                  <a:lnTo>
                    <a:pt x="643678" y="960198"/>
                  </a:lnTo>
                  <a:lnTo>
                    <a:pt x="0" y="960198"/>
                  </a:lnTo>
                  <a:close/>
                </a:path>
              </a:pathLst>
            </a:custGeom>
            <a:blipFill>
              <a:blip r:embed="rId5"/>
              <a:stretch>
                <a:fillRect l="-61778" r="-61778"/>
              </a:stretch>
            </a:blipFill>
          </p:spPr>
          <p:txBody>
            <a:bodyPr/>
            <a:lstStyle/>
            <a:p>
              <a:endParaRPr lang="en-PK"/>
            </a:p>
          </p:txBody>
        </p:sp>
      </p:grpSp>
      <p:grpSp>
        <p:nvGrpSpPr>
          <p:cNvPr id="7" name="Group 7"/>
          <p:cNvGrpSpPr/>
          <p:nvPr/>
        </p:nvGrpSpPr>
        <p:grpSpPr>
          <a:xfrm rot="-1649327">
            <a:off x="13284107" y="5202655"/>
            <a:ext cx="4185966" cy="6244353"/>
            <a:chOff x="0" y="0"/>
            <a:chExt cx="643678" cy="960198"/>
          </a:xfrm>
        </p:grpSpPr>
        <p:sp>
          <p:nvSpPr>
            <p:cNvPr id="8" name="Freeform 8"/>
            <p:cNvSpPr/>
            <p:nvPr/>
          </p:nvSpPr>
          <p:spPr>
            <a:xfrm>
              <a:off x="0" y="0"/>
              <a:ext cx="643678" cy="960198"/>
            </a:xfrm>
            <a:custGeom>
              <a:avLst/>
              <a:gdLst/>
              <a:ahLst/>
              <a:cxnLst/>
              <a:rect l="l" t="t" r="r" b="b"/>
              <a:pathLst>
                <a:path w="643678" h="960198">
                  <a:moveTo>
                    <a:pt x="0" y="0"/>
                  </a:moveTo>
                  <a:lnTo>
                    <a:pt x="643678" y="0"/>
                  </a:lnTo>
                  <a:lnTo>
                    <a:pt x="643678" y="960198"/>
                  </a:lnTo>
                  <a:lnTo>
                    <a:pt x="0" y="960198"/>
                  </a:lnTo>
                  <a:close/>
                </a:path>
              </a:pathLst>
            </a:custGeom>
            <a:blipFill>
              <a:blip r:embed="rId6"/>
              <a:stretch>
                <a:fillRect t="-231" b="-231"/>
              </a:stretch>
            </a:blipFill>
          </p:spPr>
          <p:txBody>
            <a:bodyPr/>
            <a:lstStyle/>
            <a:p>
              <a:endParaRPr lang="en-PK"/>
            </a:p>
          </p:txBody>
        </p:sp>
      </p:grpSp>
      <p:sp>
        <p:nvSpPr>
          <p:cNvPr id="9" name="Freeform 9"/>
          <p:cNvSpPr/>
          <p:nvPr/>
        </p:nvSpPr>
        <p:spPr>
          <a:xfrm rot="3775506">
            <a:off x="15404795" y="-1429378"/>
            <a:ext cx="8484241" cy="6694837"/>
          </a:xfrm>
          <a:custGeom>
            <a:avLst/>
            <a:gdLst/>
            <a:ahLst/>
            <a:cxnLst/>
            <a:rect l="l" t="t" r="r" b="b"/>
            <a:pathLst>
              <a:path w="8484241" h="6694837">
                <a:moveTo>
                  <a:pt x="0" y="0"/>
                </a:moveTo>
                <a:lnTo>
                  <a:pt x="8484241" y="0"/>
                </a:lnTo>
                <a:lnTo>
                  <a:pt x="8484241" y="6694837"/>
                </a:lnTo>
                <a:lnTo>
                  <a:pt x="0" y="6694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10" name="Freeform 10"/>
          <p:cNvSpPr/>
          <p:nvPr/>
        </p:nvSpPr>
        <p:spPr>
          <a:xfrm rot="1719019">
            <a:off x="-1368854" y="9629424"/>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11" name="TextBox 11"/>
          <p:cNvSpPr txBox="1"/>
          <p:nvPr/>
        </p:nvSpPr>
        <p:spPr>
          <a:xfrm>
            <a:off x="396910" y="964510"/>
            <a:ext cx="9720224" cy="5493440"/>
          </a:xfrm>
          <a:prstGeom prst="rect">
            <a:avLst/>
          </a:prstGeom>
        </p:spPr>
        <p:txBody>
          <a:bodyPr lIns="0" tIns="0" rIns="0" bIns="0" rtlCol="0" anchor="t">
            <a:spAutoFit/>
          </a:bodyPr>
          <a:lstStyle/>
          <a:p>
            <a:pPr algn="l">
              <a:lnSpc>
                <a:spcPts val="10363"/>
              </a:lnSpc>
            </a:pPr>
            <a:r>
              <a:rPr lang="en-US" sz="9869">
                <a:solidFill>
                  <a:srgbClr val="EBE8DE"/>
                </a:solidFill>
                <a:latin typeface="Gill Sans Light Shadowed"/>
                <a:ea typeface="Gill Sans Light Shadowed"/>
                <a:cs typeface="Gill Sans Light Shadowed"/>
                <a:sym typeface="Gill Sans Light Shadowed"/>
              </a:rPr>
              <a:t>AVERAGE RATING BY CAST SIZE &amp; DIRECTORS</a:t>
            </a:r>
          </a:p>
        </p:txBody>
      </p:sp>
      <p:sp>
        <p:nvSpPr>
          <p:cNvPr id="12" name="TextBox 12"/>
          <p:cNvSpPr txBox="1"/>
          <p:nvPr/>
        </p:nvSpPr>
        <p:spPr>
          <a:xfrm>
            <a:off x="396910" y="6447758"/>
            <a:ext cx="8018353" cy="1580326"/>
          </a:xfrm>
          <a:prstGeom prst="rect">
            <a:avLst/>
          </a:prstGeom>
        </p:spPr>
        <p:txBody>
          <a:bodyPr lIns="0" tIns="0" rIns="0" bIns="0" rtlCol="0" anchor="t">
            <a:spAutoFit/>
          </a:bodyPr>
          <a:lstStyle/>
          <a:p>
            <a:pPr algn="just">
              <a:lnSpc>
                <a:spcPts val="3104"/>
              </a:lnSpc>
              <a:spcBef>
                <a:spcPct val="0"/>
              </a:spcBef>
            </a:pPr>
            <a:r>
              <a:rPr lang="en-US" sz="2956">
                <a:solidFill>
                  <a:srgbClr val="EBE8DE"/>
                </a:solidFill>
                <a:latin typeface="Open Sauce"/>
                <a:ea typeface="Open Sauce"/>
                <a:cs typeface="Open Sauce"/>
                <a:sym typeface="Open Sauce"/>
              </a:rPr>
              <a:t>The next slides will show how average IMDb ratings vary with cast size, highlighting which cast sizes tend to perform best with audiences.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511853"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rot="8860320">
            <a:off x="16248765"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6" name="TextBox 6"/>
          <p:cNvSpPr txBox="1"/>
          <p:nvPr/>
        </p:nvSpPr>
        <p:spPr>
          <a:xfrm>
            <a:off x="5990977" y="741185"/>
            <a:ext cx="8707065" cy="641705"/>
          </a:xfrm>
          <a:prstGeom prst="rect">
            <a:avLst/>
          </a:prstGeom>
        </p:spPr>
        <p:txBody>
          <a:bodyPr lIns="0" tIns="0" rIns="0" bIns="0" rtlCol="0" anchor="t">
            <a:spAutoFit/>
          </a:bodyPr>
          <a:lstStyle/>
          <a:p>
            <a:pPr algn="l">
              <a:lnSpc>
                <a:spcPts val="4919"/>
              </a:lnSpc>
            </a:pPr>
            <a:r>
              <a:rPr lang="en-US" sz="4685" b="1">
                <a:solidFill>
                  <a:srgbClr val="EBE8DE"/>
                </a:solidFill>
                <a:latin typeface="Open Sauce Bold"/>
                <a:ea typeface="Open Sauce Bold"/>
                <a:cs typeface="Open Sauce Bold"/>
                <a:sym typeface="Open Sauce Bold"/>
              </a:rPr>
              <a:t>DATA WRANGLING </a:t>
            </a:r>
          </a:p>
        </p:txBody>
      </p:sp>
      <p:graphicFrame>
        <p:nvGraphicFramePr>
          <p:cNvPr id="7" name="Table 6">
            <a:extLst>
              <a:ext uri="{FF2B5EF4-FFF2-40B4-BE49-F238E27FC236}">
                <a16:creationId xmlns:a16="http://schemas.microsoft.com/office/drawing/2014/main" id="{BB3C1B8C-F0C3-DAB4-2CE3-72DB59E5D505}"/>
              </a:ext>
            </a:extLst>
          </p:cNvPr>
          <p:cNvGraphicFramePr>
            <a:graphicFrameLocks noGrp="1"/>
          </p:cNvGraphicFramePr>
          <p:nvPr>
            <p:extLst>
              <p:ext uri="{D42A27DB-BD31-4B8C-83A1-F6EECF244321}">
                <p14:modId xmlns:p14="http://schemas.microsoft.com/office/powerpoint/2010/main" val="762435412"/>
              </p:ext>
            </p:extLst>
          </p:nvPr>
        </p:nvGraphicFramePr>
        <p:xfrm>
          <a:off x="1964732" y="1600196"/>
          <a:ext cx="13656268" cy="7658103"/>
        </p:xfrm>
        <a:graphic>
          <a:graphicData uri="http://schemas.openxmlformats.org/drawingml/2006/table">
            <a:tbl>
              <a:tblPr/>
              <a:tblGrid>
                <a:gridCol w="6828134">
                  <a:extLst>
                    <a:ext uri="{9D8B030D-6E8A-4147-A177-3AD203B41FA5}">
                      <a16:colId xmlns:a16="http://schemas.microsoft.com/office/drawing/2014/main" val="10876067"/>
                    </a:ext>
                  </a:extLst>
                </a:gridCol>
                <a:gridCol w="6828134">
                  <a:extLst>
                    <a:ext uri="{9D8B030D-6E8A-4147-A177-3AD203B41FA5}">
                      <a16:colId xmlns:a16="http://schemas.microsoft.com/office/drawing/2014/main" val="2980900209"/>
                    </a:ext>
                  </a:extLst>
                </a:gridCol>
              </a:tblGrid>
              <a:tr h="900548">
                <a:tc>
                  <a:txBody>
                    <a:bodyPr/>
                    <a:lstStyle/>
                    <a:p>
                      <a:pPr>
                        <a:buNone/>
                      </a:pPr>
                      <a:r>
                        <a:rPr lang="en-GB" sz="1100" b="1">
                          <a:effectLst/>
                        </a:rPr>
                        <a:t>Category</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100" b="1">
                          <a:effectLst/>
                        </a:rPr>
                        <a:t>Details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749455858"/>
                  </a:ext>
                </a:extLst>
              </a:tr>
              <a:tr h="900548">
                <a:tc>
                  <a:txBody>
                    <a:bodyPr/>
                    <a:lstStyle/>
                    <a:p>
                      <a:pPr>
                        <a:buNone/>
                      </a:pPr>
                      <a:r>
                        <a:rPr lang="en-GB" sz="1100" b="1">
                          <a:effectLst/>
                        </a:rPr>
                        <a:t>Before Cleaning</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100" b="0" i="0">
                          <a:solidFill>
                            <a:srgbClr val="000000"/>
                          </a:solidFill>
                          <a:effectLst/>
                        </a:rPr>
                        <a:t>Shape: </a:t>
                      </a:r>
                      <a:r>
                        <a:rPr lang="en-GB" sz="1100" b="1" i="0">
                          <a:solidFill>
                            <a:srgbClr val="000000"/>
                          </a:solidFill>
                          <a:effectLst/>
                        </a:rPr>
                        <a:t>1,607,096 × 13</a:t>
                      </a:r>
                      <a:r>
                        <a:rPr lang="en-GB" sz="1100" b="0" i="0">
                          <a:solidFill>
                            <a:srgbClr val="000000"/>
                          </a:solidFill>
                          <a:effectLst/>
                        </a:rPr>
                        <a:t> • Memory: </a:t>
                      </a:r>
                      <a:r>
                        <a:rPr lang="en-GB" sz="1100" b="1" i="0">
                          <a:solidFill>
                            <a:srgbClr val="000000"/>
                          </a:solidFill>
                          <a:effectLst/>
                        </a:rPr>
                        <a:t>705.05 MB</a:t>
                      </a:r>
                      <a:r>
                        <a:rPr lang="en-GB" sz="1100" b="0" i="0">
                          <a:solidFill>
                            <a:srgbClr val="000000"/>
                          </a:solidFill>
                          <a:effectLst/>
                        </a:rPr>
                        <a:t> • Missing values: </a:t>
                      </a:r>
                      <a:r>
                        <a:rPr lang="en-GB" sz="1100" b="1" i="0">
                          <a:solidFill>
                            <a:srgbClr val="000000"/>
                          </a:solidFill>
                          <a:effectLst/>
                        </a:rPr>
                        <a:t>2,663,207</a:t>
                      </a:r>
                      <a:endParaRPr lang="en-GB" sz="11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734733130"/>
                  </a:ext>
                </a:extLst>
              </a:tr>
              <a:tr h="1274461">
                <a:tc>
                  <a:txBody>
                    <a:bodyPr/>
                    <a:lstStyle/>
                    <a:p>
                      <a:pPr>
                        <a:buNone/>
                      </a:pPr>
                      <a:r>
                        <a:rPr lang="en-GB" sz="1100" b="1">
                          <a:effectLst/>
                        </a:rPr>
                        <a:t>Missing Values (Major Columns)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100" b="0" i="0">
                          <a:solidFill>
                            <a:srgbClr val="000000"/>
                          </a:solidFill>
                          <a:effectLst/>
                        </a:rPr>
                        <a:t>endYear: </a:t>
                      </a:r>
                      <a:r>
                        <a:rPr lang="en-GB" sz="1100" b="1" i="0">
                          <a:solidFill>
                            <a:srgbClr val="000000"/>
                          </a:solidFill>
                          <a:effectLst/>
                        </a:rPr>
                        <a:t>1,538,657 (95.74%)</a:t>
                      </a:r>
                      <a:r>
                        <a:rPr lang="en-GB" sz="1100" b="0" i="0">
                          <a:solidFill>
                            <a:srgbClr val="000000"/>
                          </a:solidFill>
                          <a:effectLst/>
                        </a:rPr>
                        <a:t> • runtimeMinutes: </a:t>
                      </a:r>
                      <a:r>
                        <a:rPr lang="en-GB" sz="1100" b="1" i="0">
                          <a:solidFill>
                            <a:srgbClr val="000000"/>
                          </a:solidFill>
                          <a:effectLst/>
                        </a:rPr>
                        <a:t>472,476 (29.40%)</a:t>
                      </a:r>
                      <a:r>
                        <a:rPr lang="en-GB" sz="1100" b="0" i="0">
                          <a:solidFill>
                            <a:srgbClr val="000000"/>
                          </a:solidFill>
                          <a:effectLst/>
                        </a:rPr>
                        <a:t> • writer: </a:t>
                      </a:r>
                      <a:r>
                        <a:rPr lang="en-GB" sz="1100" b="1" i="0">
                          <a:solidFill>
                            <a:srgbClr val="000000"/>
                          </a:solidFill>
                          <a:effectLst/>
                        </a:rPr>
                        <a:t>381,162 (23.72%)</a:t>
                      </a:r>
                      <a:r>
                        <a:rPr lang="en-GB" sz="1100" b="0" i="0">
                          <a:solidFill>
                            <a:srgbClr val="000000"/>
                          </a:solidFill>
                          <a:effectLst/>
                        </a:rPr>
                        <a:t> • director: </a:t>
                      </a:r>
                      <a:r>
                        <a:rPr lang="en-GB" sz="1100" b="1" i="0">
                          <a:solidFill>
                            <a:srgbClr val="000000"/>
                          </a:solidFill>
                          <a:effectLst/>
                        </a:rPr>
                        <a:t>270,912 (16.86%)</a:t>
                      </a:r>
                      <a:endParaRPr lang="en-GB" sz="11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557248030"/>
                  </a:ext>
                </a:extLst>
              </a:tr>
              <a:tr h="980354">
                <a:tc>
                  <a:txBody>
                    <a:bodyPr/>
                    <a:lstStyle/>
                    <a:p>
                      <a:pPr>
                        <a:buNone/>
                      </a:pPr>
                      <a:r>
                        <a:rPr lang="en-GB" sz="1100" b="1">
                          <a:effectLst/>
                        </a:rPr>
                        <a:t>Cleaning Actions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100" b="0" i="0">
                          <a:solidFill>
                            <a:srgbClr val="000000"/>
                          </a:solidFill>
                          <a:effectLst/>
                        </a:rPr>
                        <a:t>directors imputed: </a:t>
                      </a:r>
                      <a:r>
                        <a:rPr lang="en-GB" sz="1100" b="1" i="0">
                          <a:solidFill>
                            <a:srgbClr val="000000"/>
                          </a:solidFill>
                          <a:effectLst/>
                        </a:rPr>
                        <a:t>270,912</a:t>
                      </a:r>
                      <a:r>
                        <a:rPr lang="en-GB" sz="1100" b="0" i="0">
                          <a:solidFill>
                            <a:srgbClr val="000000"/>
                          </a:solidFill>
                          <a:effectLst/>
                        </a:rPr>
                        <a:t> • writers imputed: </a:t>
                      </a:r>
                      <a:r>
                        <a:rPr lang="en-GB" sz="1100" b="1" i="0">
                          <a:solidFill>
                            <a:srgbClr val="000000"/>
                          </a:solidFill>
                          <a:effectLst/>
                        </a:rPr>
                        <a:t>381,162</a:t>
                      </a:r>
                      <a:r>
                        <a:rPr lang="en-GB" sz="1100" b="0" i="0">
                          <a:solidFill>
                            <a:srgbClr val="000000"/>
                          </a:solidFill>
                          <a:effectLst/>
                        </a:rPr>
                        <a:t> • runtimeMinutes kept • endYear left valid missing</a:t>
                      </a:r>
                      <a:endParaRPr lang="en-GB" sz="11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666118316"/>
                  </a:ext>
                </a:extLst>
              </a:tr>
              <a:tr h="900548">
                <a:tc>
                  <a:txBody>
                    <a:bodyPr/>
                    <a:lstStyle/>
                    <a:p>
                      <a:pPr>
                        <a:buNone/>
                      </a:pPr>
                      <a:r>
                        <a:rPr lang="en-GB" sz="1100" b="1">
                          <a:effectLst/>
                        </a:rPr>
                        <a:t>After Cleaning</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100" b="0" i="0">
                          <a:solidFill>
                            <a:srgbClr val="000000"/>
                          </a:solidFill>
                          <a:effectLst/>
                        </a:rPr>
                        <a:t>Shape: </a:t>
                      </a:r>
                      <a:r>
                        <a:rPr lang="en-GB" sz="1100" b="1" i="0">
                          <a:solidFill>
                            <a:srgbClr val="000000"/>
                          </a:solidFill>
                          <a:effectLst/>
                        </a:rPr>
                        <a:t>1,607,096 × 15</a:t>
                      </a:r>
                      <a:r>
                        <a:rPr lang="en-GB" sz="1100" b="0" i="0">
                          <a:solidFill>
                            <a:srgbClr val="000000"/>
                          </a:solidFill>
                          <a:effectLst/>
                        </a:rPr>
                        <a:t> • Missing values: </a:t>
                      </a:r>
                      <a:r>
                        <a:rPr lang="en-GB" sz="1100" b="1" i="0">
                          <a:solidFill>
                            <a:srgbClr val="000000"/>
                          </a:solidFill>
                          <a:effectLst/>
                        </a:rPr>
                        <a:t>2,011,133</a:t>
                      </a:r>
                      <a:r>
                        <a:rPr lang="en-GB" sz="1100" b="0" i="0">
                          <a:solidFill>
                            <a:srgbClr val="000000"/>
                          </a:solidFill>
                          <a:effectLst/>
                        </a:rPr>
                        <a:t> • Reduction: </a:t>
                      </a:r>
                      <a:r>
                        <a:rPr lang="en-GB" sz="1100" b="1" i="0">
                          <a:solidFill>
                            <a:srgbClr val="000000"/>
                          </a:solidFill>
                          <a:effectLst/>
                        </a:rPr>
                        <a:t>652,074</a:t>
                      </a:r>
                      <a:endParaRPr lang="en-GB" sz="11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31633537"/>
                  </a:ext>
                </a:extLst>
              </a:tr>
              <a:tr h="900548">
                <a:tc>
                  <a:txBody>
                    <a:bodyPr/>
                    <a:lstStyle/>
                    <a:p>
                      <a:pPr>
                        <a:buNone/>
                      </a:pPr>
                      <a:r>
                        <a:rPr lang="en-GB" sz="1100" b="1">
                          <a:effectLst/>
                        </a:rPr>
                        <a:t>Remaining Missing</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100">
                          <a:effectLst/>
                        </a:rPr>
                        <a:t>endYear (valid), runtimeMinutes (accepted)</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188952697"/>
                  </a:ext>
                </a:extLst>
              </a:tr>
              <a:tr h="900548">
                <a:tc>
                  <a:txBody>
                    <a:bodyPr/>
                    <a:lstStyle/>
                    <a:p>
                      <a:pPr>
                        <a:buNone/>
                      </a:pPr>
                      <a:r>
                        <a:rPr lang="en-GB" sz="1100" b="1">
                          <a:effectLst/>
                        </a:rPr>
                        <a:t>Duplicates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100" b="0" i="0">
                          <a:solidFill>
                            <a:srgbClr val="000000"/>
                          </a:solidFill>
                          <a:effectLst/>
                        </a:rPr>
                        <a:t>Checked </a:t>
                      </a:r>
                      <a:r>
                        <a:rPr lang="en-GB" sz="1100" b="1" i="0">
                          <a:solidFill>
                            <a:srgbClr val="000000"/>
                          </a:solidFill>
                          <a:effectLst/>
                        </a:rPr>
                        <a:t>1,607,354</a:t>
                      </a:r>
                      <a:r>
                        <a:rPr lang="en-GB" sz="1100" b="0" i="0">
                          <a:solidFill>
                            <a:srgbClr val="000000"/>
                          </a:solidFill>
                          <a:effectLst/>
                        </a:rPr>
                        <a:t> rows → </a:t>
                      </a:r>
                      <a:r>
                        <a:rPr lang="en-GB" sz="1100" b="1" i="0">
                          <a:solidFill>
                            <a:srgbClr val="000000"/>
                          </a:solidFill>
                          <a:effectLst/>
                        </a:rPr>
                        <a:t>No duplicates found</a:t>
                      </a:r>
                      <a:endParaRPr lang="en-GB" sz="11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40989358"/>
                  </a:ext>
                </a:extLst>
              </a:tr>
              <a:tr h="900548">
                <a:tc>
                  <a:txBody>
                    <a:bodyPr/>
                    <a:lstStyle/>
                    <a:p>
                      <a:pPr>
                        <a:buNone/>
                      </a:pPr>
                      <a:r>
                        <a:rPr lang="en-GB" sz="1100" b="1">
                          <a:effectLst/>
                        </a:rPr>
                        <a:t>Outliers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100" dirty="0">
                          <a:effectLst/>
                        </a:rPr>
                        <a:t>Not removed (valid runtime variations)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460029197"/>
                  </a:ext>
                </a:extLst>
              </a:tr>
            </a:tbl>
          </a:graphicData>
        </a:graphic>
      </p:graphicFrame>
      <p:sp>
        <p:nvSpPr>
          <p:cNvPr id="8" name="Rectangle 1">
            <a:extLst>
              <a:ext uri="{FF2B5EF4-FFF2-40B4-BE49-F238E27FC236}">
                <a16:creationId xmlns:a16="http://schemas.microsoft.com/office/drawing/2014/main" id="{26DD64C5-5D57-4896-F1CD-DC7F744B97AA}"/>
              </a:ext>
            </a:extLst>
          </p:cNvPr>
          <p:cNvSpPr>
            <a:spLocks noChangeArrowheads="1"/>
          </p:cNvSpPr>
          <p:nvPr/>
        </p:nvSpPr>
        <p:spPr bwMode="auto">
          <a:xfrm>
            <a:off x="1965324" y="1600199"/>
            <a:ext cx="478941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sp>
        <p:nvSpPr>
          <p:cNvPr id="9" name="Freeform 2">
            <a:extLst>
              <a:ext uri="{FF2B5EF4-FFF2-40B4-BE49-F238E27FC236}">
                <a16:creationId xmlns:a16="http://schemas.microsoft.com/office/drawing/2014/main" id="{7BB1A635-2921-E2EA-273A-23673AB41B61}"/>
              </a:ext>
            </a:extLst>
          </p:cNvPr>
          <p:cNvSpPr/>
          <p:nvPr/>
        </p:nvSpPr>
        <p:spPr>
          <a:xfrm>
            <a:off x="152400" y="152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10" name="Freeform 3">
            <a:extLst>
              <a:ext uri="{FF2B5EF4-FFF2-40B4-BE49-F238E27FC236}">
                <a16:creationId xmlns:a16="http://schemas.microsoft.com/office/drawing/2014/main" id="{32A3C99F-DD67-084A-CA91-3528EBDE1B03}"/>
              </a:ext>
            </a:extLst>
          </p:cNvPr>
          <p:cNvSpPr/>
          <p:nvPr/>
        </p:nvSpPr>
        <p:spPr>
          <a:xfrm rot="1719019">
            <a:off x="-1359453" y="95197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11" name="Freeform 4">
            <a:extLst>
              <a:ext uri="{FF2B5EF4-FFF2-40B4-BE49-F238E27FC236}">
                <a16:creationId xmlns:a16="http://schemas.microsoft.com/office/drawing/2014/main" id="{B23251C7-20B7-6B1D-1025-AA33B6BA1791}"/>
              </a:ext>
            </a:extLst>
          </p:cNvPr>
          <p:cNvSpPr/>
          <p:nvPr/>
        </p:nvSpPr>
        <p:spPr>
          <a:xfrm rot="8860320">
            <a:off x="16401165" y="95197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12" name="TextBox 6">
            <a:extLst>
              <a:ext uri="{FF2B5EF4-FFF2-40B4-BE49-F238E27FC236}">
                <a16:creationId xmlns:a16="http://schemas.microsoft.com/office/drawing/2014/main" id="{6B5E8410-6216-24BC-D096-0EE7C0041A29}"/>
              </a:ext>
            </a:extLst>
          </p:cNvPr>
          <p:cNvSpPr txBox="1"/>
          <p:nvPr/>
        </p:nvSpPr>
        <p:spPr>
          <a:xfrm>
            <a:off x="6143377" y="893585"/>
            <a:ext cx="8707065" cy="641705"/>
          </a:xfrm>
          <a:prstGeom prst="rect">
            <a:avLst/>
          </a:prstGeom>
        </p:spPr>
        <p:txBody>
          <a:bodyPr lIns="0" tIns="0" rIns="0" bIns="0" rtlCol="0" anchor="t">
            <a:spAutoFit/>
          </a:bodyPr>
          <a:lstStyle/>
          <a:p>
            <a:pPr algn="l">
              <a:lnSpc>
                <a:spcPts val="4919"/>
              </a:lnSpc>
            </a:pPr>
            <a:r>
              <a:rPr lang="en-US" sz="4685" b="1">
                <a:solidFill>
                  <a:srgbClr val="EBE8DE"/>
                </a:solidFill>
                <a:latin typeface="Open Sauce Bold"/>
                <a:ea typeface="Open Sauce Bold"/>
                <a:cs typeface="Open Sauce Bold"/>
                <a:sym typeface="Open Sauce Bold"/>
              </a:rPr>
              <a:t>DATA WRANGLING </a:t>
            </a:r>
          </a:p>
        </p:txBody>
      </p:sp>
      <p:graphicFrame>
        <p:nvGraphicFramePr>
          <p:cNvPr id="13" name="Table 12">
            <a:extLst>
              <a:ext uri="{FF2B5EF4-FFF2-40B4-BE49-F238E27FC236}">
                <a16:creationId xmlns:a16="http://schemas.microsoft.com/office/drawing/2014/main" id="{D790779B-D60F-7160-6A1E-470F8AF5B41C}"/>
              </a:ext>
            </a:extLst>
          </p:cNvPr>
          <p:cNvGraphicFramePr>
            <a:graphicFrameLocks noGrp="1"/>
          </p:cNvGraphicFramePr>
          <p:nvPr>
            <p:extLst>
              <p:ext uri="{D42A27DB-BD31-4B8C-83A1-F6EECF244321}">
                <p14:modId xmlns:p14="http://schemas.microsoft.com/office/powerpoint/2010/main" val="1253570399"/>
              </p:ext>
            </p:extLst>
          </p:nvPr>
        </p:nvGraphicFramePr>
        <p:xfrm>
          <a:off x="2117132" y="1752596"/>
          <a:ext cx="13656268" cy="7658103"/>
        </p:xfrm>
        <a:graphic>
          <a:graphicData uri="http://schemas.openxmlformats.org/drawingml/2006/table">
            <a:tbl>
              <a:tblPr/>
              <a:tblGrid>
                <a:gridCol w="3750268">
                  <a:extLst>
                    <a:ext uri="{9D8B030D-6E8A-4147-A177-3AD203B41FA5}">
                      <a16:colId xmlns:a16="http://schemas.microsoft.com/office/drawing/2014/main" val="10876067"/>
                    </a:ext>
                  </a:extLst>
                </a:gridCol>
                <a:gridCol w="9906000">
                  <a:extLst>
                    <a:ext uri="{9D8B030D-6E8A-4147-A177-3AD203B41FA5}">
                      <a16:colId xmlns:a16="http://schemas.microsoft.com/office/drawing/2014/main" val="2980900209"/>
                    </a:ext>
                  </a:extLst>
                </a:gridCol>
              </a:tblGrid>
              <a:tr h="900548">
                <a:tc>
                  <a:txBody>
                    <a:bodyPr/>
                    <a:lstStyle/>
                    <a:p>
                      <a:pPr>
                        <a:buNone/>
                      </a:pPr>
                      <a:r>
                        <a:rPr lang="en-GB" sz="1800" b="1">
                          <a:effectLst/>
                        </a:rPr>
                        <a:t>Category</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b="1">
                          <a:effectLst/>
                        </a:rPr>
                        <a:t>Details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749455858"/>
                  </a:ext>
                </a:extLst>
              </a:tr>
              <a:tr h="900548">
                <a:tc>
                  <a:txBody>
                    <a:bodyPr/>
                    <a:lstStyle/>
                    <a:p>
                      <a:pPr>
                        <a:buNone/>
                      </a:pPr>
                      <a:r>
                        <a:rPr lang="en-GB" sz="1800" b="1" dirty="0">
                          <a:effectLst/>
                        </a:rPr>
                        <a:t>Before Cleaning</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800" b="0" i="0">
                          <a:solidFill>
                            <a:srgbClr val="000000"/>
                          </a:solidFill>
                          <a:effectLst/>
                        </a:rPr>
                        <a:t>Shape: </a:t>
                      </a:r>
                      <a:r>
                        <a:rPr lang="en-GB" sz="1800" b="1" i="0">
                          <a:solidFill>
                            <a:srgbClr val="000000"/>
                          </a:solidFill>
                          <a:effectLst/>
                        </a:rPr>
                        <a:t>1,607,096 × 13</a:t>
                      </a:r>
                      <a:r>
                        <a:rPr lang="en-GB" sz="1800" b="0" i="0">
                          <a:solidFill>
                            <a:srgbClr val="000000"/>
                          </a:solidFill>
                          <a:effectLst/>
                        </a:rPr>
                        <a:t> • Memory: </a:t>
                      </a:r>
                      <a:r>
                        <a:rPr lang="en-GB" sz="1800" b="1" i="0">
                          <a:solidFill>
                            <a:srgbClr val="000000"/>
                          </a:solidFill>
                          <a:effectLst/>
                        </a:rPr>
                        <a:t>705.05 MB</a:t>
                      </a:r>
                      <a:r>
                        <a:rPr lang="en-GB" sz="1800" b="0" i="0">
                          <a:solidFill>
                            <a:srgbClr val="000000"/>
                          </a:solidFill>
                          <a:effectLst/>
                        </a:rPr>
                        <a:t> • Missing values: </a:t>
                      </a:r>
                      <a:r>
                        <a:rPr lang="en-GB" sz="1800" b="1" i="0">
                          <a:solidFill>
                            <a:srgbClr val="000000"/>
                          </a:solidFill>
                          <a:effectLst/>
                        </a:rPr>
                        <a:t>2,663,207</a:t>
                      </a:r>
                      <a:endParaRPr lang="en-GB" sz="18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734733130"/>
                  </a:ext>
                </a:extLst>
              </a:tr>
              <a:tr h="1274461">
                <a:tc>
                  <a:txBody>
                    <a:bodyPr/>
                    <a:lstStyle/>
                    <a:p>
                      <a:pPr>
                        <a:buNone/>
                      </a:pPr>
                      <a:r>
                        <a:rPr lang="en-GB" sz="1800" b="1" dirty="0">
                          <a:effectLst/>
                        </a:rPr>
                        <a:t>Missing Values (Major Columns)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800" b="0" i="0">
                          <a:solidFill>
                            <a:srgbClr val="000000"/>
                          </a:solidFill>
                          <a:effectLst/>
                        </a:rPr>
                        <a:t>endYear: </a:t>
                      </a:r>
                      <a:r>
                        <a:rPr lang="en-GB" sz="1800" b="1" i="0">
                          <a:solidFill>
                            <a:srgbClr val="000000"/>
                          </a:solidFill>
                          <a:effectLst/>
                        </a:rPr>
                        <a:t>1,538,657 (95.74%)</a:t>
                      </a:r>
                      <a:r>
                        <a:rPr lang="en-GB" sz="1800" b="0" i="0">
                          <a:solidFill>
                            <a:srgbClr val="000000"/>
                          </a:solidFill>
                          <a:effectLst/>
                        </a:rPr>
                        <a:t> • runtimeMinutes: </a:t>
                      </a:r>
                      <a:r>
                        <a:rPr lang="en-GB" sz="1800" b="1" i="0">
                          <a:solidFill>
                            <a:srgbClr val="000000"/>
                          </a:solidFill>
                          <a:effectLst/>
                        </a:rPr>
                        <a:t>472,476 (29.40%)</a:t>
                      </a:r>
                      <a:r>
                        <a:rPr lang="en-GB" sz="1800" b="0" i="0">
                          <a:solidFill>
                            <a:srgbClr val="000000"/>
                          </a:solidFill>
                          <a:effectLst/>
                        </a:rPr>
                        <a:t> • writer: </a:t>
                      </a:r>
                      <a:r>
                        <a:rPr lang="en-GB" sz="1800" b="1" i="0">
                          <a:solidFill>
                            <a:srgbClr val="000000"/>
                          </a:solidFill>
                          <a:effectLst/>
                        </a:rPr>
                        <a:t>381,162 (23.72%)</a:t>
                      </a:r>
                      <a:r>
                        <a:rPr lang="en-GB" sz="1800" b="0" i="0">
                          <a:solidFill>
                            <a:srgbClr val="000000"/>
                          </a:solidFill>
                          <a:effectLst/>
                        </a:rPr>
                        <a:t> • director: </a:t>
                      </a:r>
                      <a:r>
                        <a:rPr lang="en-GB" sz="1800" b="1" i="0">
                          <a:solidFill>
                            <a:srgbClr val="000000"/>
                          </a:solidFill>
                          <a:effectLst/>
                        </a:rPr>
                        <a:t>270,912 (16.86%)</a:t>
                      </a:r>
                      <a:endParaRPr lang="en-GB" sz="18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557248030"/>
                  </a:ext>
                </a:extLst>
              </a:tr>
              <a:tr h="980354">
                <a:tc>
                  <a:txBody>
                    <a:bodyPr/>
                    <a:lstStyle/>
                    <a:p>
                      <a:pPr>
                        <a:buNone/>
                      </a:pPr>
                      <a:r>
                        <a:rPr lang="en-GB" sz="1800" b="1">
                          <a:effectLst/>
                        </a:rPr>
                        <a:t>Cleaning Actions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800" b="0" i="0">
                          <a:solidFill>
                            <a:srgbClr val="000000"/>
                          </a:solidFill>
                          <a:effectLst/>
                        </a:rPr>
                        <a:t>directors imputed: </a:t>
                      </a:r>
                      <a:r>
                        <a:rPr lang="en-GB" sz="1800" b="1" i="0">
                          <a:solidFill>
                            <a:srgbClr val="000000"/>
                          </a:solidFill>
                          <a:effectLst/>
                        </a:rPr>
                        <a:t>270,912</a:t>
                      </a:r>
                      <a:r>
                        <a:rPr lang="en-GB" sz="1800" b="0" i="0">
                          <a:solidFill>
                            <a:srgbClr val="000000"/>
                          </a:solidFill>
                          <a:effectLst/>
                        </a:rPr>
                        <a:t> • writers imputed: </a:t>
                      </a:r>
                      <a:r>
                        <a:rPr lang="en-GB" sz="1800" b="1" i="0">
                          <a:solidFill>
                            <a:srgbClr val="000000"/>
                          </a:solidFill>
                          <a:effectLst/>
                        </a:rPr>
                        <a:t>381,162</a:t>
                      </a:r>
                      <a:r>
                        <a:rPr lang="en-GB" sz="1800" b="0" i="0">
                          <a:solidFill>
                            <a:srgbClr val="000000"/>
                          </a:solidFill>
                          <a:effectLst/>
                        </a:rPr>
                        <a:t> • runtimeMinutes kept • endYear left valid missing</a:t>
                      </a:r>
                      <a:endParaRPr lang="en-GB" sz="18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666118316"/>
                  </a:ext>
                </a:extLst>
              </a:tr>
              <a:tr h="900548">
                <a:tc>
                  <a:txBody>
                    <a:bodyPr/>
                    <a:lstStyle/>
                    <a:p>
                      <a:pPr>
                        <a:buNone/>
                      </a:pPr>
                      <a:r>
                        <a:rPr lang="en-GB" sz="1800" b="1">
                          <a:effectLst/>
                        </a:rPr>
                        <a:t>After Cleaning</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800" b="0" i="0">
                          <a:solidFill>
                            <a:srgbClr val="000000"/>
                          </a:solidFill>
                          <a:effectLst/>
                        </a:rPr>
                        <a:t>Shape: </a:t>
                      </a:r>
                      <a:r>
                        <a:rPr lang="en-GB" sz="1800" b="1" i="0">
                          <a:solidFill>
                            <a:srgbClr val="000000"/>
                          </a:solidFill>
                          <a:effectLst/>
                        </a:rPr>
                        <a:t>1,607,096 × 15</a:t>
                      </a:r>
                      <a:r>
                        <a:rPr lang="en-GB" sz="1800" b="0" i="0">
                          <a:solidFill>
                            <a:srgbClr val="000000"/>
                          </a:solidFill>
                          <a:effectLst/>
                        </a:rPr>
                        <a:t> • Missing values: </a:t>
                      </a:r>
                      <a:r>
                        <a:rPr lang="en-GB" sz="1800" b="1" i="0">
                          <a:solidFill>
                            <a:srgbClr val="000000"/>
                          </a:solidFill>
                          <a:effectLst/>
                        </a:rPr>
                        <a:t>2,011,133</a:t>
                      </a:r>
                      <a:r>
                        <a:rPr lang="en-GB" sz="1800" b="0" i="0">
                          <a:solidFill>
                            <a:srgbClr val="000000"/>
                          </a:solidFill>
                          <a:effectLst/>
                        </a:rPr>
                        <a:t> • Reduction: </a:t>
                      </a:r>
                      <a:r>
                        <a:rPr lang="en-GB" sz="1800" b="1" i="0">
                          <a:solidFill>
                            <a:srgbClr val="000000"/>
                          </a:solidFill>
                          <a:effectLst/>
                        </a:rPr>
                        <a:t>652,074</a:t>
                      </a:r>
                      <a:endParaRPr lang="en-GB" sz="18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31633537"/>
                  </a:ext>
                </a:extLst>
              </a:tr>
              <a:tr h="900548">
                <a:tc>
                  <a:txBody>
                    <a:bodyPr/>
                    <a:lstStyle/>
                    <a:p>
                      <a:pPr>
                        <a:buNone/>
                      </a:pPr>
                      <a:r>
                        <a:rPr lang="en-GB" sz="1800" b="1">
                          <a:effectLst/>
                        </a:rPr>
                        <a:t>Remaining Missing</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endYear (valid), runtimeMinutes (accepted)</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188952697"/>
                  </a:ext>
                </a:extLst>
              </a:tr>
              <a:tr h="900548">
                <a:tc>
                  <a:txBody>
                    <a:bodyPr/>
                    <a:lstStyle/>
                    <a:p>
                      <a:pPr>
                        <a:buNone/>
                      </a:pPr>
                      <a:r>
                        <a:rPr lang="en-GB" sz="1800" b="1">
                          <a:effectLst/>
                        </a:rPr>
                        <a:t>Duplicates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GB" sz="1800" b="0" i="0">
                          <a:solidFill>
                            <a:srgbClr val="000000"/>
                          </a:solidFill>
                          <a:effectLst/>
                        </a:rPr>
                        <a:t>Checked </a:t>
                      </a:r>
                      <a:r>
                        <a:rPr lang="en-GB" sz="1800" b="1" i="0">
                          <a:solidFill>
                            <a:srgbClr val="000000"/>
                          </a:solidFill>
                          <a:effectLst/>
                        </a:rPr>
                        <a:t>1,607,354</a:t>
                      </a:r>
                      <a:r>
                        <a:rPr lang="en-GB" sz="1800" b="0" i="0">
                          <a:solidFill>
                            <a:srgbClr val="000000"/>
                          </a:solidFill>
                          <a:effectLst/>
                        </a:rPr>
                        <a:t> rows → </a:t>
                      </a:r>
                      <a:r>
                        <a:rPr lang="en-GB" sz="1800" b="1" i="0">
                          <a:solidFill>
                            <a:srgbClr val="000000"/>
                          </a:solidFill>
                          <a:effectLst/>
                        </a:rPr>
                        <a:t>No duplicates found</a:t>
                      </a:r>
                      <a:endParaRPr lang="en-GB" sz="1800">
                        <a:effectLst/>
                      </a:endParaRP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40989358"/>
                  </a:ext>
                </a:extLst>
              </a:tr>
              <a:tr h="900548">
                <a:tc>
                  <a:txBody>
                    <a:bodyPr/>
                    <a:lstStyle/>
                    <a:p>
                      <a:pPr>
                        <a:buNone/>
                      </a:pPr>
                      <a:r>
                        <a:rPr lang="en-GB" sz="1800" b="1">
                          <a:effectLst/>
                        </a:rPr>
                        <a:t>Outliers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dirty="0">
                          <a:effectLst/>
                        </a:rPr>
                        <a:t>Not removed (valid runtime variations)</a:t>
                      </a:r>
                    </a:p>
                  </a:txBody>
                  <a:tcPr marL="57939" marR="57939" marT="28970" marB="28970"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460029197"/>
                  </a:ext>
                </a:extLst>
              </a:tr>
            </a:tbl>
          </a:graphicData>
        </a:graphic>
      </p:graphicFrame>
      <p:sp>
        <p:nvSpPr>
          <p:cNvPr id="14" name="Rectangle 1">
            <a:extLst>
              <a:ext uri="{FF2B5EF4-FFF2-40B4-BE49-F238E27FC236}">
                <a16:creationId xmlns:a16="http://schemas.microsoft.com/office/drawing/2014/main" id="{B33505F4-87E8-B159-B515-2E0DEF4011AD}"/>
              </a:ext>
            </a:extLst>
          </p:cNvPr>
          <p:cNvSpPr>
            <a:spLocks noChangeArrowheads="1"/>
          </p:cNvSpPr>
          <p:nvPr/>
        </p:nvSpPr>
        <p:spPr bwMode="auto">
          <a:xfrm>
            <a:off x="2117724" y="1752599"/>
            <a:ext cx="478941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2314530" y="1227325"/>
            <a:ext cx="13202438" cy="8756644"/>
          </a:xfrm>
          <a:custGeom>
            <a:avLst/>
            <a:gdLst/>
            <a:ahLst/>
            <a:cxnLst/>
            <a:rect l="l" t="t" r="r" b="b"/>
            <a:pathLst>
              <a:path w="13202438" h="8756644">
                <a:moveTo>
                  <a:pt x="0" y="0"/>
                </a:moveTo>
                <a:lnTo>
                  <a:pt x="13202438" y="0"/>
                </a:lnTo>
                <a:lnTo>
                  <a:pt x="13202438" y="8756644"/>
                </a:lnTo>
                <a:lnTo>
                  <a:pt x="0" y="8756644"/>
                </a:lnTo>
                <a:lnTo>
                  <a:pt x="0" y="0"/>
                </a:lnTo>
                <a:close/>
              </a:path>
            </a:pathLst>
          </a:custGeom>
          <a:blipFill>
            <a:blip r:embed="rId5"/>
            <a:stretch>
              <a:fillRect l="-1454"/>
            </a:stretch>
          </a:blipFill>
        </p:spPr>
        <p:txBody>
          <a:bodyPr/>
          <a:lstStyle/>
          <a:p>
            <a:endParaRPr lang="en-PK"/>
          </a:p>
        </p:txBody>
      </p:sp>
      <p:sp>
        <p:nvSpPr>
          <p:cNvPr id="5" name="TextBox 5"/>
          <p:cNvSpPr txBox="1"/>
          <p:nvPr/>
        </p:nvSpPr>
        <p:spPr>
          <a:xfrm>
            <a:off x="1300247" y="220696"/>
            <a:ext cx="15687505" cy="808004"/>
          </a:xfrm>
          <a:prstGeom prst="rect">
            <a:avLst/>
          </a:prstGeom>
        </p:spPr>
        <p:txBody>
          <a:bodyPr lIns="0" tIns="0" rIns="0" bIns="0" rtlCol="0" anchor="t">
            <a:spAutoFit/>
          </a:bodyPr>
          <a:lstStyle/>
          <a:p>
            <a:pPr algn="ctr">
              <a:lnSpc>
                <a:spcPts val="6210"/>
              </a:lnSpc>
            </a:pPr>
            <a:r>
              <a:rPr lang="en-US" sz="5914" b="1">
                <a:solidFill>
                  <a:srgbClr val="EBE8DE"/>
                </a:solidFill>
                <a:latin typeface="Open Sauce Bold"/>
                <a:ea typeface="Open Sauce Bold"/>
                <a:cs typeface="Open Sauce Bold"/>
                <a:sym typeface="Open Sauce Bold"/>
              </a:rPr>
              <a:t>Average Rating by Cast Size and Decade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960656">
            <a:off x="-1377350" y="9477606"/>
            <a:ext cx="7770597" cy="6131707"/>
          </a:xfrm>
          <a:custGeom>
            <a:avLst/>
            <a:gdLst/>
            <a:ahLst/>
            <a:cxnLst/>
            <a:rect l="l" t="t" r="r" b="b"/>
            <a:pathLst>
              <a:path w="7770597" h="6131707">
                <a:moveTo>
                  <a:pt x="0" y="0"/>
                </a:moveTo>
                <a:lnTo>
                  <a:pt x="7770597" y="0"/>
                </a:lnTo>
                <a:lnTo>
                  <a:pt x="7770597" y="6131707"/>
                </a:lnTo>
                <a:lnTo>
                  <a:pt x="0" y="6131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TextBox 5"/>
          <p:cNvSpPr txBox="1"/>
          <p:nvPr/>
        </p:nvSpPr>
        <p:spPr>
          <a:xfrm>
            <a:off x="1300247" y="363570"/>
            <a:ext cx="15687505" cy="665130"/>
          </a:xfrm>
          <a:prstGeom prst="rect">
            <a:avLst/>
          </a:prstGeom>
        </p:spPr>
        <p:txBody>
          <a:bodyPr lIns="0" tIns="0" rIns="0" bIns="0" rtlCol="0" anchor="t">
            <a:spAutoFit/>
          </a:bodyPr>
          <a:lstStyle/>
          <a:p>
            <a:pPr algn="ctr">
              <a:lnSpc>
                <a:spcPts val="5160"/>
              </a:lnSpc>
            </a:pPr>
            <a:r>
              <a:rPr lang="en-US" sz="4914" b="1">
                <a:solidFill>
                  <a:srgbClr val="EBE8DE"/>
                </a:solidFill>
                <a:latin typeface="Open Sauce Bold"/>
                <a:ea typeface="Open Sauce Bold"/>
                <a:cs typeface="Open Sauce Bold"/>
                <a:sym typeface="Open Sauce Bold"/>
              </a:rPr>
              <a:t>Impact of Directors and Cast Size on Film Ratings</a:t>
            </a:r>
          </a:p>
        </p:txBody>
      </p:sp>
      <p:graphicFrame>
        <p:nvGraphicFramePr>
          <p:cNvPr id="6" name="Table 5">
            <a:extLst>
              <a:ext uri="{FF2B5EF4-FFF2-40B4-BE49-F238E27FC236}">
                <a16:creationId xmlns:a16="http://schemas.microsoft.com/office/drawing/2014/main" id="{87907CB0-C057-182E-CE5F-775848E21F9E}"/>
              </a:ext>
            </a:extLst>
          </p:cNvPr>
          <p:cNvGraphicFramePr>
            <a:graphicFrameLocks noGrp="1"/>
          </p:cNvGraphicFramePr>
          <p:nvPr>
            <p:extLst>
              <p:ext uri="{D42A27DB-BD31-4B8C-83A1-F6EECF244321}">
                <p14:modId xmlns:p14="http://schemas.microsoft.com/office/powerpoint/2010/main" val="102708280"/>
              </p:ext>
            </p:extLst>
          </p:nvPr>
        </p:nvGraphicFramePr>
        <p:xfrm>
          <a:off x="838199" y="1392268"/>
          <a:ext cx="16764000" cy="7713632"/>
        </p:xfrm>
        <a:graphic>
          <a:graphicData uri="http://schemas.openxmlformats.org/drawingml/2006/table">
            <a:tbl>
              <a:tblPr/>
              <a:tblGrid>
                <a:gridCol w="5588000">
                  <a:extLst>
                    <a:ext uri="{9D8B030D-6E8A-4147-A177-3AD203B41FA5}">
                      <a16:colId xmlns:a16="http://schemas.microsoft.com/office/drawing/2014/main" val="2808135956"/>
                    </a:ext>
                  </a:extLst>
                </a:gridCol>
                <a:gridCol w="5588000">
                  <a:extLst>
                    <a:ext uri="{9D8B030D-6E8A-4147-A177-3AD203B41FA5}">
                      <a16:colId xmlns:a16="http://schemas.microsoft.com/office/drawing/2014/main" val="124812377"/>
                    </a:ext>
                  </a:extLst>
                </a:gridCol>
                <a:gridCol w="5588000">
                  <a:extLst>
                    <a:ext uri="{9D8B030D-6E8A-4147-A177-3AD203B41FA5}">
                      <a16:colId xmlns:a16="http://schemas.microsoft.com/office/drawing/2014/main" val="2281132640"/>
                    </a:ext>
                  </a:extLst>
                </a:gridCol>
              </a:tblGrid>
              <a:tr h="1928408">
                <a:tc>
                  <a:txBody>
                    <a:bodyPr/>
                    <a:lstStyle/>
                    <a:p>
                      <a:pPr>
                        <a:buNone/>
                      </a:pPr>
                      <a:r>
                        <a:rPr lang="en-GB" sz="1800" b="1">
                          <a:effectLst/>
                        </a:rPr>
                        <a:t>Finding / Concept</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b="1">
                          <a:effectLst/>
                        </a:rPr>
                        <a:t>Key Insight / Data</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b="1">
                          <a:effectLst/>
                        </a:rPr>
                        <a:t>Narrative / Interpretation</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65538154"/>
                  </a:ext>
                </a:extLst>
              </a:tr>
              <a:tr h="1928408">
                <a:tc>
                  <a:txBody>
                    <a:bodyPr/>
                    <a:lstStyle/>
                    <a:p>
                      <a:pPr>
                        <a:buNone/>
                      </a:pPr>
                      <a:r>
                        <a:rPr lang="en-GB" sz="1800" b="1" dirty="0">
                          <a:effectLst/>
                        </a:rPr>
                        <a:t>“More Heads Are Better” (Director Count)</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dirty="0">
                          <a:effectLst/>
                        </a:rPr>
                        <a:t>Average ratings increase with more directors: solo = 6.9, duo = 7.1, trio = 7.2</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Collaborative direction in complex productions (e.g., high-budget animations, anthologies) improves quality and mitigates risk, outperforming solo directors.</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095954897"/>
                  </a:ext>
                </a:extLst>
              </a:tr>
              <a:tr h="1928408">
                <a:tc>
                  <a:txBody>
                    <a:bodyPr/>
                    <a:lstStyle/>
                    <a:p>
                      <a:pPr>
                        <a:buNone/>
                      </a:pPr>
                      <a:r>
                        <a:rPr lang="en-GB" sz="1800" b="1">
                          <a:effectLst/>
                        </a:rPr>
                        <a:t>Director’s S-Curve: Potential vs. Consistency</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Most directors peak above debut; career patterns: Declined (~19,000), Stable, Improved (~10,000)</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Directors often have breakout hits, but sustaining high-quality output over a long career is rare; most experience gradual decline after peak.</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528672017"/>
                  </a:ext>
                </a:extLst>
              </a:tr>
              <a:tr h="1928408">
                <a:tc>
                  <a:txBody>
                    <a:bodyPr/>
                    <a:lstStyle/>
                    <a:p>
                      <a:pPr>
                        <a:buNone/>
                      </a:pPr>
                      <a:r>
                        <a:rPr lang="en-GB" sz="1800" b="1">
                          <a:effectLst/>
                        </a:rPr>
                        <a:t>“Ensemble Sweet Spot” (Cast Size &amp; Decades)</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a:effectLst/>
                        </a:rPr>
                        <a:t>2010s films with 8–15 principal cast members have highest ratings (~7.25); small casts (1–3) average ~6.5</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GB" sz="1800" dirty="0">
                          <a:effectLst/>
                        </a:rPr>
                        <a:t>Modern audiences </a:t>
                      </a:r>
                      <a:r>
                        <a:rPr lang="en-GB" sz="1800" dirty="0" err="1">
                          <a:effectLst/>
                        </a:rPr>
                        <a:t>favor</a:t>
                      </a:r>
                      <a:r>
                        <a:rPr lang="en-GB" sz="1800" dirty="0">
                          <a:effectLst/>
                        </a:rPr>
                        <a:t> large, character-rich ensembles (cinematic universes, crossovers); small-cast films underperform compared to past decades.</a:t>
                      </a:r>
                    </a:p>
                  </a:txBody>
                  <a:tcPr marL="51186" marR="51186" marT="25593" marB="25593"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789500152"/>
                  </a:ext>
                </a:extLst>
              </a:tr>
            </a:tbl>
          </a:graphicData>
        </a:graphic>
      </p:graphicFrame>
      <p:sp>
        <p:nvSpPr>
          <p:cNvPr id="7" name="Rectangle 1">
            <a:extLst>
              <a:ext uri="{FF2B5EF4-FFF2-40B4-BE49-F238E27FC236}">
                <a16:creationId xmlns:a16="http://schemas.microsoft.com/office/drawing/2014/main" id="{5F09A939-74B2-2FCB-F65B-970D904EA5F3}"/>
              </a:ext>
            </a:extLst>
          </p:cNvPr>
          <p:cNvSpPr>
            <a:spLocks noChangeArrowheads="1"/>
          </p:cNvSpPr>
          <p:nvPr/>
        </p:nvSpPr>
        <p:spPr bwMode="auto">
          <a:xfrm>
            <a:off x="-3410127" y="1598933"/>
            <a:ext cx="66550751" cy="46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508658" y="6012892"/>
            <a:ext cx="6061918" cy="4274108"/>
            <a:chOff x="0" y="0"/>
            <a:chExt cx="939150" cy="662171"/>
          </a:xfrm>
        </p:grpSpPr>
        <p:sp>
          <p:nvSpPr>
            <p:cNvPr id="4" name="Freeform 4"/>
            <p:cNvSpPr/>
            <p:nvPr/>
          </p:nvSpPr>
          <p:spPr>
            <a:xfrm>
              <a:off x="0" y="0"/>
              <a:ext cx="939150" cy="662171"/>
            </a:xfrm>
            <a:custGeom>
              <a:avLst/>
              <a:gdLst/>
              <a:ahLst/>
              <a:cxnLst/>
              <a:rect l="l" t="t" r="r" b="b"/>
              <a:pathLst>
                <a:path w="939150" h="662171">
                  <a:moveTo>
                    <a:pt x="0" y="0"/>
                  </a:moveTo>
                  <a:lnTo>
                    <a:pt x="939150" y="0"/>
                  </a:lnTo>
                  <a:lnTo>
                    <a:pt x="939150" y="662171"/>
                  </a:lnTo>
                  <a:lnTo>
                    <a:pt x="0" y="662171"/>
                  </a:lnTo>
                  <a:close/>
                </a:path>
              </a:pathLst>
            </a:custGeom>
            <a:blipFill>
              <a:blip r:embed="rId3"/>
              <a:stretch>
                <a:fillRect l="-2814" r="-2814"/>
              </a:stretch>
            </a:blipFill>
          </p:spPr>
          <p:txBody>
            <a:bodyPr/>
            <a:lstStyle/>
            <a:p>
              <a:endParaRPr lang="en-PK"/>
            </a:p>
          </p:txBody>
        </p:sp>
      </p:grpSp>
      <p:grpSp>
        <p:nvGrpSpPr>
          <p:cNvPr id="5" name="Group 5"/>
          <p:cNvGrpSpPr/>
          <p:nvPr/>
        </p:nvGrpSpPr>
        <p:grpSpPr>
          <a:xfrm>
            <a:off x="10232551" y="1345834"/>
            <a:ext cx="6311740" cy="2873933"/>
            <a:chOff x="0" y="0"/>
            <a:chExt cx="977854" cy="445247"/>
          </a:xfrm>
        </p:grpSpPr>
        <p:sp>
          <p:nvSpPr>
            <p:cNvPr id="6" name="Freeform 6"/>
            <p:cNvSpPr/>
            <p:nvPr/>
          </p:nvSpPr>
          <p:spPr>
            <a:xfrm>
              <a:off x="0" y="0"/>
              <a:ext cx="977854" cy="445247"/>
            </a:xfrm>
            <a:custGeom>
              <a:avLst/>
              <a:gdLst/>
              <a:ahLst/>
              <a:cxnLst/>
              <a:rect l="l" t="t" r="r" b="b"/>
              <a:pathLst>
                <a:path w="977854" h="445247">
                  <a:moveTo>
                    <a:pt x="0" y="0"/>
                  </a:moveTo>
                  <a:lnTo>
                    <a:pt x="977854" y="0"/>
                  </a:lnTo>
                  <a:lnTo>
                    <a:pt x="977854" y="445247"/>
                  </a:lnTo>
                  <a:lnTo>
                    <a:pt x="0" y="445247"/>
                  </a:lnTo>
                  <a:close/>
                </a:path>
              </a:pathLst>
            </a:custGeom>
            <a:blipFill>
              <a:blip r:embed="rId4"/>
              <a:stretch>
                <a:fillRect t="-114818" b="-114818"/>
              </a:stretch>
            </a:blipFill>
          </p:spPr>
          <p:txBody>
            <a:bodyPr/>
            <a:lstStyle/>
            <a:p>
              <a:endParaRPr lang="en-PK"/>
            </a:p>
          </p:txBody>
        </p:sp>
      </p:grpSp>
      <p:sp>
        <p:nvSpPr>
          <p:cNvPr id="7" name="Freeform 7"/>
          <p:cNvSpPr/>
          <p:nvPr/>
        </p:nvSpPr>
        <p:spPr>
          <a:xfrm rot="8860320">
            <a:off x="14819503" y="9148132"/>
            <a:ext cx="6124385" cy="4832696"/>
          </a:xfrm>
          <a:custGeom>
            <a:avLst/>
            <a:gdLst/>
            <a:ahLst/>
            <a:cxnLst/>
            <a:rect l="l" t="t" r="r" b="b"/>
            <a:pathLst>
              <a:path w="6124385" h="4832696">
                <a:moveTo>
                  <a:pt x="0" y="0"/>
                </a:moveTo>
                <a:lnTo>
                  <a:pt x="6124385" y="0"/>
                </a:lnTo>
                <a:lnTo>
                  <a:pt x="6124385" y="4832696"/>
                </a:lnTo>
                <a:lnTo>
                  <a:pt x="0" y="4832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K"/>
          </a:p>
        </p:txBody>
      </p:sp>
      <p:sp>
        <p:nvSpPr>
          <p:cNvPr id="8" name="TextBox 8"/>
          <p:cNvSpPr txBox="1"/>
          <p:nvPr/>
        </p:nvSpPr>
        <p:spPr>
          <a:xfrm>
            <a:off x="697629" y="1460134"/>
            <a:ext cx="7949085" cy="3911249"/>
          </a:xfrm>
          <a:prstGeom prst="rect">
            <a:avLst/>
          </a:prstGeom>
        </p:spPr>
        <p:txBody>
          <a:bodyPr lIns="0" tIns="0" rIns="0" bIns="0" rtlCol="0" anchor="t">
            <a:spAutoFit/>
          </a:bodyPr>
          <a:lstStyle/>
          <a:p>
            <a:pPr algn="l">
              <a:lnSpc>
                <a:spcPts val="7680"/>
              </a:lnSpc>
            </a:pPr>
            <a:r>
              <a:rPr lang="en-US" sz="7314" b="1">
                <a:solidFill>
                  <a:srgbClr val="EBE8DE"/>
                </a:solidFill>
                <a:latin typeface="Open Sauce Bold"/>
                <a:ea typeface="Open Sauce Bold"/>
                <a:cs typeface="Open Sauce Bold"/>
                <a:sym typeface="Open Sauce Bold"/>
              </a:rPr>
              <a:t>SUMMARY OF CAST SIZE &amp; DECADES OVER RATING</a:t>
            </a:r>
          </a:p>
        </p:txBody>
      </p:sp>
      <p:sp>
        <p:nvSpPr>
          <p:cNvPr id="9" name="TextBox 9"/>
          <p:cNvSpPr txBox="1"/>
          <p:nvPr/>
        </p:nvSpPr>
        <p:spPr>
          <a:xfrm>
            <a:off x="7052877" y="5076825"/>
            <a:ext cx="10359441" cy="4331796"/>
          </a:xfrm>
          <a:prstGeom prst="rect">
            <a:avLst/>
          </a:prstGeom>
        </p:spPr>
        <p:txBody>
          <a:bodyPr lIns="0" tIns="0" rIns="0" bIns="0" rtlCol="0" anchor="t">
            <a:spAutoFit/>
          </a:bodyPr>
          <a:lstStyle/>
          <a:p>
            <a:pPr algn="l">
              <a:lnSpc>
                <a:spcPts val="4314"/>
              </a:lnSpc>
              <a:spcBef>
                <a:spcPct val="0"/>
              </a:spcBef>
            </a:pPr>
            <a:r>
              <a:rPr lang="en-US" sz="3081">
                <a:solidFill>
                  <a:srgbClr val="EBE8DE"/>
                </a:solidFill>
                <a:latin typeface="Open Sauce Light"/>
                <a:ea typeface="Open Sauce Light"/>
                <a:cs typeface="Open Sauce Light"/>
                <a:sym typeface="Open Sauce Light"/>
              </a:rPr>
              <a:t>Films with multiple directors tend to receive higher ratings, highlighting the benefits of creative collaboration. Directors often peak after their debut, but sustaining high-quality output over a career is rare. Larger ensemble casts, especially 8–15 members in recent decades, consistently earn higher ratings, showing audiences favor character-rich, complex stories.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TextBox 3"/>
          <p:cNvSpPr txBox="1"/>
          <p:nvPr/>
        </p:nvSpPr>
        <p:spPr>
          <a:xfrm>
            <a:off x="7823265" y="2139474"/>
            <a:ext cx="9335697" cy="4315540"/>
          </a:xfrm>
          <a:prstGeom prst="rect">
            <a:avLst/>
          </a:prstGeom>
        </p:spPr>
        <p:txBody>
          <a:bodyPr lIns="0" tIns="0" rIns="0" bIns="0" rtlCol="0" anchor="t">
            <a:spAutoFit/>
          </a:bodyPr>
          <a:lstStyle/>
          <a:p>
            <a:pPr algn="r">
              <a:lnSpc>
                <a:spcPts val="16641"/>
              </a:lnSpc>
            </a:pPr>
            <a:r>
              <a:rPr lang="en-US" sz="18287" dirty="0">
                <a:solidFill>
                  <a:srgbClr val="EBE8DE"/>
                </a:solidFill>
                <a:latin typeface="Gill Sans Light Shadowed"/>
                <a:ea typeface="Gill Sans Light Shadowed"/>
                <a:cs typeface="Gill Sans Light Shadowed"/>
                <a:sym typeface="Gill Sans Light Shadowed"/>
              </a:rPr>
              <a:t>THANK YOU!</a:t>
            </a:r>
          </a:p>
        </p:txBody>
      </p:sp>
      <p:sp>
        <p:nvSpPr>
          <p:cNvPr id="4" name="Freeform 4"/>
          <p:cNvSpPr/>
          <p:nvPr/>
        </p:nvSpPr>
        <p:spPr>
          <a:xfrm rot="2537277">
            <a:off x="-2852082" y="-337427"/>
            <a:ext cx="9796760" cy="7730534"/>
          </a:xfrm>
          <a:custGeom>
            <a:avLst/>
            <a:gdLst/>
            <a:ahLst/>
            <a:cxnLst/>
            <a:rect l="l" t="t" r="r" b="b"/>
            <a:pathLst>
              <a:path w="9796760" h="7730534">
                <a:moveTo>
                  <a:pt x="0" y="0"/>
                </a:moveTo>
                <a:lnTo>
                  <a:pt x="9796760" y="0"/>
                </a:lnTo>
                <a:lnTo>
                  <a:pt x="9796760" y="7730534"/>
                </a:lnTo>
                <a:lnTo>
                  <a:pt x="0" y="7730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5" name="Freeform 5"/>
          <p:cNvSpPr/>
          <p:nvPr/>
        </p:nvSpPr>
        <p:spPr>
          <a:xfrm rot="2537277">
            <a:off x="4964125" y="6716817"/>
            <a:ext cx="9796760" cy="7730534"/>
          </a:xfrm>
          <a:custGeom>
            <a:avLst/>
            <a:gdLst/>
            <a:ahLst/>
            <a:cxnLst/>
            <a:rect l="l" t="t" r="r" b="b"/>
            <a:pathLst>
              <a:path w="9796760" h="7730534">
                <a:moveTo>
                  <a:pt x="0" y="0"/>
                </a:moveTo>
                <a:lnTo>
                  <a:pt x="9796760" y="0"/>
                </a:lnTo>
                <a:lnTo>
                  <a:pt x="9796760" y="7730534"/>
                </a:lnTo>
                <a:lnTo>
                  <a:pt x="0" y="7730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6" name="Freeform 6"/>
          <p:cNvSpPr/>
          <p:nvPr/>
        </p:nvSpPr>
        <p:spPr>
          <a:xfrm rot="2562189" flipH="1">
            <a:off x="5673804" y="8167327"/>
            <a:ext cx="9117494" cy="5377300"/>
          </a:xfrm>
          <a:custGeom>
            <a:avLst/>
            <a:gdLst/>
            <a:ahLst/>
            <a:cxnLst/>
            <a:rect l="l" t="t" r="r" b="b"/>
            <a:pathLst>
              <a:path w="9117494" h="5377300">
                <a:moveTo>
                  <a:pt x="9117494" y="0"/>
                </a:moveTo>
                <a:lnTo>
                  <a:pt x="0" y="0"/>
                </a:lnTo>
                <a:lnTo>
                  <a:pt x="0" y="5377300"/>
                </a:lnTo>
                <a:lnTo>
                  <a:pt x="9117494" y="5377300"/>
                </a:lnTo>
                <a:lnTo>
                  <a:pt x="9117494" y="0"/>
                </a:lnTo>
                <a:close/>
              </a:path>
            </a:pathLst>
          </a:custGeom>
          <a:blipFill>
            <a:blip r:embed="rId5"/>
            <a:stretch>
              <a:fillRect t="-12330"/>
            </a:stretch>
          </a:blipFill>
        </p:spPr>
        <p:txBody>
          <a:bodyPr/>
          <a:lstStyle/>
          <a:p>
            <a:endParaRPr lang="en-PK"/>
          </a:p>
        </p:txBody>
      </p:sp>
      <p:sp>
        <p:nvSpPr>
          <p:cNvPr id="7" name="Freeform 7"/>
          <p:cNvSpPr/>
          <p:nvPr/>
        </p:nvSpPr>
        <p:spPr>
          <a:xfrm rot="2589045">
            <a:off x="-2522086" y="604972"/>
            <a:ext cx="8806950" cy="5502299"/>
          </a:xfrm>
          <a:custGeom>
            <a:avLst/>
            <a:gdLst/>
            <a:ahLst/>
            <a:cxnLst/>
            <a:rect l="l" t="t" r="r" b="b"/>
            <a:pathLst>
              <a:path w="8806950" h="5502299">
                <a:moveTo>
                  <a:pt x="0" y="0"/>
                </a:moveTo>
                <a:lnTo>
                  <a:pt x="8806949" y="0"/>
                </a:lnTo>
                <a:lnTo>
                  <a:pt x="8806949" y="5502300"/>
                </a:lnTo>
                <a:lnTo>
                  <a:pt x="0" y="5502300"/>
                </a:lnTo>
                <a:lnTo>
                  <a:pt x="0" y="0"/>
                </a:lnTo>
                <a:close/>
              </a:path>
            </a:pathLst>
          </a:custGeom>
          <a:blipFill>
            <a:blip r:embed="rId6"/>
            <a:stretch>
              <a:fillRect t="-6639"/>
            </a:stretch>
          </a:blipFill>
        </p:spPr>
        <p:txBody>
          <a:bodyPr/>
          <a:lstStyle/>
          <a:p>
            <a:endParaRPr lang="en-PK"/>
          </a:p>
        </p:txBody>
      </p:sp>
      <p:sp>
        <p:nvSpPr>
          <p:cNvPr id="8" name="TextBox 8"/>
          <p:cNvSpPr txBox="1"/>
          <p:nvPr/>
        </p:nvSpPr>
        <p:spPr>
          <a:xfrm>
            <a:off x="12854674" y="6713158"/>
            <a:ext cx="4211570" cy="387305"/>
          </a:xfrm>
          <a:prstGeom prst="rect">
            <a:avLst/>
          </a:prstGeom>
        </p:spPr>
        <p:txBody>
          <a:bodyPr lIns="0" tIns="0" rIns="0" bIns="0" rtlCol="0" anchor="t">
            <a:spAutoFit/>
          </a:bodyPr>
          <a:lstStyle/>
          <a:p>
            <a:pPr algn="r">
              <a:lnSpc>
                <a:spcPts val="3181"/>
              </a:lnSpc>
            </a:pPr>
            <a:r>
              <a:rPr lang="en-US" sz="2505" b="1" spc="631">
                <a:solidFill>
                  <a:srgbClr val="EBE8DE"/>
                </a:solidFill>
                <a:latin typeface="Open Sauce Bold"/>
                <a:ea typeface="Open Sauce Bold"/>
                <a:cs typeface="Open Sauce Bold"/>
                <a:sym typeface="Open Sauce Bold"/>
              </a:rPr>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59453" y="95197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8813508" y="3174134"/>
            <a:ext cx="9142527" cy="5759792"/>
          </a:xfrm>
          <a:custGeom>
            <a:avLst/>
            <a:gdLst/>
            <a:ahLst/>
            <a:cxnLst/>
            <a:rect l="l" t="t" r="r" b="b"/>
            <a:pathLst>
              <a:path w="9142527" h="5759792">
                <a:moveTo>
                  <a:pt x="0" y="0"/>
                </a:moveTo>
                <a:lnTo>
                  <a:pt x="9142527" y="0"/>
                </a:lnTo>
                <a:lnTo>
                  <a:pt x="9142527" y="5759792"/>
                </a:lnTo>
                <a:lnTo>
                  <a:pt x="0" y="5759792"/>
                </a:lnTo>
                <a:lnTo>
                  <a:pt x="0" y="0"/>
                </a:lnTo>
                <a:close/>
              </a:path>
            </a:pathLst>
          </a:custGeom>
          <a:blipFill>
            <a:blip r:embed="rId5"/>
            <a:stretch>
              <a:fillRect/>
            </a:stretch>
          </a:blipFill>
        </p:spPr>
        <p:txBody>
          <a:bodyPr/>
          <a:lstStyle/>
          <a:p>
            <a:endParaRPr lang="en-PK"/>
          </a:p>
        </p:txBody>
      </p:sp>
      <p:sp>
        <p:nvSpPr>
          <p:cNvPr id="5" name="TextBox 5"/>
          <p:cNvSpPr txBox="1"/>
          <p:nvPr/>
        </p:nvSpPr>
        <p:spPr>
          <a:xfrm>
            <a:off x="209939" y="1225339"/>
            <a:ext cx="11170154" cy="961580"/>
          </a:xfrm>
          <a:prstGeom prst="rect">
            <a:avLst/>
          </a:prstGeom>
        </p:spPr>
        <p:txBody>
          <a:bodyPr lIns="0" tIns="0" rIns="0" bIns="0" rtlCol="0" anchor="t">
            <a:spAutoFit/>
          </a:bodyPr>
          <a:lstStyle/>
          <a:p>
            <a:pPr algn="l">
              <a:lnSpc>
                <a:spcPts val="7325"/>
              </a:lnSpc>
            </a:pPr>
            <a:r>
              <a:rPr lang="en-US" sz="6976" b="1">
                <a:solidFill>
                  <a:srgbClr val="EBE8DE"/>
                </a:solidFill>
                <a:latin typeface="Open Sauce Bold"/>
                <a:ea typeface="Open Sauce Bold"/>
                <a:cs typeface="Open Sauce Bold"/>
                <a:sym typeface="Open Sauce Bold"/>
              </a:rPr>
              <a:t>OUTLIER SUMMARY</a:t>
            </a:r>
          </a:p>
        </p:txBody>
      </p:sp>
      <p:sp>
        <p:nvSpPr>
          <p:cNvPr id="6" name="TextBox 6"/>
          <p:cNvSpPr txBox="1"/>
          <p:nvPr/>
        </p:nvSpPr>
        <p:spPr>
          <a:xfrm>
            <a:off x="406311" y="3126509"/>
            <a:ext cx="7344091" cy="630936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EBE8DE"/>
                </a:solidFill>
                <a:latin typeface="Open Sauce Light"/>
                <a:ea typeface="Open Sauce Light"/>
                <a:cs typeface="Open Sauce Light"/>
                <a:sym typeface="Open Sauce Light"/>
              </a:rPr>
              <a:t>The dataset contains 1,605,677 Total Records of media runtimes.</a:t>
            </a:r>
          </a:p>
          <a:p>
            <a:pPr marL="453390" lvl="1" indent="-226695" algn="l">
              <a:lnSpc>
                <a:spcPts val="2940"/>
              </a:lnSpc>
              <a:buFont typeface="Arial"/>
              <a:buChar char="•"/>
            </a:pPr>
            <a:r>
              <a:rPr lang="en-US" sz="2100">
                <a:solidFill>
                  <a:srgbClr val="EBE8DE"/>
                </a:solidFill>
                <a:latin typeface="Open Sauce Light"/>
                <a:ea typeface="Open Sauce Light"/>
                <a:cs typeface="Open Sauce Light"/>
                <a:sym typeface="Open Sauce Light"/>
              </a:rPr>
              <a:t>The data is highly right-skewed because the Mean Runtime (58.3 min) is significantly higher than the Median Runtime (45.0 min).</a:t>
            </a:r>
          </a:p>
          <a:p>
            <a:pPr marL="453390" lvl="1" indent="-226695" algn="l">
              <a:lnSpc>
                <a:spcPts val="2940"/>
              </a:lnSpc>
              <a:buFont typeface="Arial"/>
              <a:buChar char="•"/>
            </a:pPr>
            <a:r>
              <a:rPr lang="en-US" sz="2100">
                <a:solidFill>
                  <a:srgbClr val="EBE8DE"/>
                </a:solidFill>
                <a:latin typeface="Open Sauce Light"/>
                <a:ea typeface="Open Sauce Light"/>
                <a:cs typeface="Open Sauce Light"/>
                <a:sym typeface="Open Sauce Light"/>
              </a:rPr>
              <a:t>The extremely high Standard Deviation (3468.8 min) is due to the presence of massive outliers, like the Max Runtime (3,692,080.0 min).</a:t>
            </a:r>
          </a:p>
          <a:p>
            <a:pPr marL="453390" lvl="1" indent="-226695" algn="l">
              <a:lnSpc>
                <a:spcPts val="2940"/>
              </a:lnSpc>
              <a:buFont typeface="Arial"/>
              <a:buChar char="•"/>
            </a:pPr>
            <a:r>
              <a:rPr lang="en-US" sz="2100">
                <a:solidFill>
                  <a:srgbClr val="EBE8DE"/>
                </a:solidFill>
                <a:latin typeface="Open Sauce Light"/>
                <a:ea typeface="Open Sauce Light"/>
                <a:cs typeface="Open Sauce Light"/>
                <a:sym typeface="Open Sauce Light"/>
              </a:rPr>
              <a:t>There are 10,369 Upper Outliers, accounting for 0.65% of the total records.</a:t>
            </a:r>
          </a:p>
          <a:p>
            <a:pPr marL="453390" lvl="1" indent="-226695" algn="l">
              <a:lnSpc>
                <a:spcPts val="2940"/>
              </a:lnSpc>
              <a:buFont typeface="Arial"/>
              <a:buChar char="•"/>
            </a:pPr>
            <a:r>
              <a:rPr lang="en-US" sz="2100">
                <a:solidFill>
                  <a:srgbClr val="EBE8DE"/>
                </a:solidFill>
                <a:latin typeface="Open Sauce Light"/>
                <a:ea typeface="Open Sauce Light"/>
                <a:cs typeface="Open Sauce Light"/>
                <a:sym typeface="Open Sauce Light"/>
              </a:rPr>
              <a:t>The outlier chart shows these extreme runtimes are concentrated in non-standard categories: tvMiniSeries (7.7%) and tvSpecial (7.4%).</a:t>
            </a:r>
          </a:p>
          <a:p>
            <a:pPr marL="453390" lvl="1" indent="-226695" algn="l">
              <a:lnSpc>
                <a:spcPts val="2940"/>
              </a:lnSpc>
              <a:buFont typeface="Arial"/>
              <a:buChar char="•"/>
            </a:pPr>
            <a:r>
              <a:rPr lang="en-US" sz="2100">
                <a:solidFill>
                  <a:srgbClr val="EBE8DE"/>
                </a:solidFill>
                <a:latin typeface="Open Sauce Light"/>
                <a:ea typeface="Open Sauce Light"/>
                <a:cs typeface="Open Sauce Light"/>
                <a:sym typeface="Open Sauce Light"/>
              </a:rPr>
              <a:t>In contrast, standardized media like tvEpisode (0.2%) and movie (0.6%) have very low outlier percentages, meaning they adhere closely to their typical runtimes.</a:t>
            </a:r>
          </a:p>
          <a:p>
            <a:pPr algn="l">
              <a:lnSpc>
                <a:spcPts val="2940"/>
              </a:lnSpc>
              <a:spcBef>
                <a:spcPct val="0"/>
              </a:spcBef>
            </a:pPr>
            <a:endParaRPr lang="en-US" sz="2100">
              <a:solidFill>
                <a:srgbClr val="EBE8DE"/>
              </a:solidFill>
              <a:latin typeface="Open Sauce Light"/>
              <a:ea typeface="Open Sauce Light"/>
              <a:cs typeface="Open Sauce Light"/>
              <a:sym typeface="Open Sauc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11649298" y="3101445"/>
            <a:ext cx="6127009" cy="5645257"/>
            <a:chOff x="0" y="0"/>
            <a:chExt cx="673132" cy="620205"/>
          </a:xfrm>
        </p:grpSpPr>
        <p:sp>
          <p:nvSpPr>
            <p:cNvPr id="4" name="Freeform 4"/>
            <p:cNvSpPr/>
            <p:nvPr/>
          </p:nvSpPr>
          <p:spPr>
            <a:xfrm>
              <a:off x="0" y="0"/>
              <a:ext cx="673132" cy="620205"/>
            </a:xfrm>
            <a:custGeom>
              <a:avLst/>
              <a:gdLst/>
              <a:ahLst/>
              <a:cxnLst/>
              <a:rect l="l" t="t" r="r" b="b"/>
              <a:pathLst>
                <a:path w="673132" h="620205">
                  <a:moveTo>
                    <a:pt x="0" y="0"/>
                  </a:moveTo>
                  <a:lnTo>
                    <a:pt x="673132" y="0"/>
                  </a:lnTo>
                  <a:lnTo>
                    <a:pt x="673132" y="620205"/>
                  </a:lnTo>
                  <a:lnTo>
                    <a:pt x="0" y="620205"/>
                  </a:lnTo>
                  <a:close/>
                </a:path>
              </a:pathLst>
            </a:custGeom>
            <a:blipFill>
              <a:blip r:embed="rId3"/>
              <a:stretch>
                <a:fillRect t="-82" b="-82"/>
              </a:stretch>
            </a:blipFill>
          </p:spPr>
          <p:txBody>
            <a:bodyPr/>
            <a:lstStyle/>
            <a:p>
              <a:endParaRPr lang="en-PK"/>
            </a:p>
          </p:txBody>
        </p:sp>
      </p:grpSp>
      <p:sp>
        <p:nvSpPr>
          <p:cNvPr id="5" name="Freeform 5"/>
          <p:cNvSpPr/>
          <p:nvPr/>
        </p:nvSpPr>
        <p:spPr>
          <a:xfrm rot="1719019">
            <a:off x="-1511853"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6" name="Freeform 6"/>
          <p:cNvSpPr/>
          <p:nvPr/>
        </p:nvSpPr>
        <p:spPr>
          <a:xfrm rot="8860320">
            <a:off x="16248765"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7" name="TextBox 7"/>
          <p:cNvSpPr txBox="1"/>
          <p:nvPr/>
        </p:nvSpPr>
        <p:spPr>
          <a:xfrm>
            <a:off x="2471538" y="1812086"/>
            <a:ext cx="13346003" cy="996599"/>
          </a:xfrm>
          <a:prstGeom prst="rect">
            <a:avLst/>
          </a:prstGeom>
        </p:spPr>
        <p:txBody>
          <a:bodyPr lIns="0" tIns="0" rIns="0" bIns="0" rtlCol="0" anchor="t">
            <a:spAutoFit/>
          </a:bodyPr>
          <a:lstStyle/>
          <a:p>
            <a:pPr algn="ctr">
              <a:lnSpc>
                <a:spcPts val="7680"/>
              </a:lnSpc>
            </a:pPr>
            <a:r>
              <a:rPr lang="en-US" sz="7314" b="1">
                <a:solidFill>
                  <a:srgbClr val="EBE8DE"/>
                </a:solidFill>
                <a:latin typeface="Open Sauce Bold"/>
                <a:ea typeface="Open Sauce Bold"/>
                <a:cs typeface="Open Sauce Bold"/>
                <a:sym typeface="Open Sauce Bold"/>
              </a:rPr>
              <a:t>Feature Engineering : </a:t>
            </a:r>
          </a:p>
        </p:txBody>
      </p:sp>
      <p:sp>
        <p:nvSpPr>
          <p:cNvPr id="8" name="TextBox 8"/>
          <p:cNvSpPr txBox="1"/>
          <p:nvPr/>
        </p:nvSpPr>
        <p:spPr>
          <a:xfrm>
            <a:off x="1028700" y="3034770"/>
            <a:ext cx="9543002" cy="6382145"/>
          </a:xfrm>
          <a:prstGeom prst="rect">
            <a:avLst/>
          </a:prstGeom>
        </p:spPr>
        <p:txBody>
          <a:bodyPr lIns="0" tIns="0" rIns="0" bIns="0" rtlCol="0" anchor="t">
            <a:spAutoFit/>
          </a:bodyPr>
          <a:lstStyle/>
          <a:p>
            <a:pPr algn="l">
              <a:lnSpc>
                <a:spcPts val="4112"/>
              </a:lnSpc>
            </a:pPr>
            <a:r>
              <a:rPr lang="en-US" sz="2937" b="1">
                <a:solidFill>
                  <a:srgbClr val="EBE8DE"/>
                </a:solidFill>
                <a:latin typeface="Open Sauce Bold"/>
                <a:ea typeface="Open Sauce Bold"/>
                <a:cs typeface="Open Sauce Bold"/>
                <a:sym typeface="Open Sauce Bold"/>
              </a:rPr>
              <a:t>Key Transformations</a:t>
            </a:r>
          </a:p>
          <a:p>
            <a:pPr marL="535714" lvl="1" indent="-267857" algn="l">
              <a:lnSpc>
                <a:spcPts val="3473"/>
              </a:lnSpc>
              <a:buFont typeface="Arial"/>
              <a:buChar char="•"/>
            </a:pPr>
            <a:r>
              <a:rPr lang="en-US" sz="2481" b="1">
                <a:solidFill>
                  <a:srgbClr val="EBE8DE"/>
                </a:solidFill>
                <a:latin typeface="Open Sauce Bold"/>
                <a:ea typeface="Open Sauce Bold"/>
                <a:cs typeface="Open Sauce Bold"/>
                <a:sym typeface="Open Sauce Bold"/>
              </a:rPr>
              <a:t>rating_category</a:t>
            </a:r>
            <a:r>
              <a:rPr lang="en-US" sz="2481">
                <a:solidFill>
                  <a:srgbClr val="EBE8DE"/>
                </a:solidFill>
                <a:latin typeface="Open Sauce Light"/>
                <a:ea typeface="Open Sauce Light"/>
                <a:cs typeface="Open Sauce Light"/>
                <a:sym typeface="Open Sauce Light"/>
              </a:rPr>
              <a:t>:  The original numerical ratings were converted into an ordinal scale to improve interpretability.</a:t>
            </a:r>
          </a:p>
          <a:p>
            <a:pPr marL="985071" lvl="2" indent="-328357" algn="l">
              <a:lnSpc>
                <a:spcPts val="3193"/>
              </a:lnSpc>
              <a:buFont typeface="Arial"/>
              <a:buChar char="⚬"/>
            </a:pPr>
            <a:r>
              <a:rPr lang="en-US" sz="2281">
                <a:solidFill>
                  <a:srgbClr val="EBE8DE"/>
                </a:solidFill>
                <a:latin typeface="Open Sauce Light"/>
                <a:ea typeface="Open Sauce Light"/>
                <a:cs typeface="Open Sauce Light"/>
                <a:sym typeface="Open Sauce Light"/>
              </a:rPr>
              <a:t>Example: Ratings were mapped to categories like Excellent, Very Good, Good, Average, Poor, etc.</a:t>
            </a:r>
          </a:p>
          <a:p>
            <a:pPr marL="535714" lvl="1" indent="-267857" algn="l">
              <a:lnSpc>
                <a:spcPts val="3473"/>
              </a:lnSpc>
              <a:buFont typeface="Arial"/>
              <a:buChar char="•"/>
            </a:pPr>
            <a:r>
              <a:rPr lang="en-US" sz="2481" b="1">
                <a:solidFill>
                  <a:srgbClr val="EBE8DE"/>
                </a:solidFill>
                <a:latin typeface="Open Sauce Bold"/>
                <a:ea typeface="Open Sauce Bold"/>
                <a:cs typeface="Open Sauce Bold"/>
                <a:sym typeface="Open Sauce Bold"/>
              </a:rPr>
              <a:t>decade</a:t>
            </a:r>
            <a:r>
              <a:rPr lang="en-US" sz="2481">
                <a:solidFill>
                  <a:srgbClr val="EBE8DE"/>
                </a:solidFill>
                <a:latin typeface="Open Sauce Light"/>
                <a:ea typeface="Open Sauce Light"/>
                <a:cs typeface="Open Sauce Light"/>
                <a:sym typeface="Open Sauce Light"/>
              </a:rPr>
              <a:t>: A new ordinal column was created by grouping release years.</a:t>
            </a:r>
          </a:p>
          <a:p>
            <a:pPr marL="985071" lvl="2" indent="-328357" algn="l">
              <a:lnSpc>
                <a:spcPts val="3193"/>
              </a:lnSpc>
              <a:buFont typeface="Arial"/>
              <a:buChar char="⚬"/>
            </a:pPr>
            <a:r>
              <a:rPr lang="en-US" sz="2281">
                <a:solidFill>
                  <a:srgbClr val="EBE8DE"/>
                </a:solidFill>
                <a:latin typeface="Open Sauce Light"/>
                <a:ea typeface="Open Sauce Light"/>
                <a:cs typeface="Open Sauce Light"/>
                <a:sym typeface="Open Sauce Light"/>
              </a:rPr>
              <a:t>Goal: Every movie is now categorized into the specific decade (e.g., 1990s, 2000s) it was released in.</a:t>
            </a:r>
          </a:p>
          <a:p>
            <a:pPr marL="535714" lvl="1" indent="-267857" algn="l">
              <a:lnSpc>
                <a:spcPts val="3473"/>
              </a:lnSpc>
              <a:buFont typeface="Arial"/>
              <a:buChar char="•"/>
            </a:pPr>
            <a:r>
              <a:rPr lang="en-US" sz="2481" b="1">
                <a:solidFill>
                  <a:srgbClr val="EBE8DE"/>
                </a:solidFill>
                <a:latin typeface="Open Sauce Bold"/>
                <a:ea typeface="Open Sauce Bold"/>
                <a:cs typeface="Open Sauce Bold"/>
                <a:sym typeface="Open Sauce Bold"/>
              </a:rPr>
              <a:t>primary_genre</a:t>
            </a:r>
            <a:r>
              <a:rPr lang="en-US" sz="2481">
                <a:solidFill>
                  <a:srgbClr val="EBE8DE"/>
                </a:solidFill>
                <a:latin typeface="Open Sauce Light"/>
                <a:ea typeface="Open Sauce Light"/>
                <a:cs typeface="Open Sauce Light"/>
                <a:sym typeface="Open Sauce Light"/>
              </a:rPr>
              <a:t>: For movies listing multiple genres, a new categorical column was created to assign a single, representative primary genre.</a:t>
            </a:r>
          </a:p>
          <a:p>
            <a:pPr marL="985071" lvl="2" indent="-328357" algn="l">
              <a:lnSpc>
                <a:spcPts val="3193"/>
              </a:lnSpc>
              <a:buFont typeface="Arial"/>
              <a:buChar char="⚬"/>
            </a:pPr>
            <a:r>
              <a:rPr lang="en-US" sz="2281">
                <a:solidFill>
                  <a:srgbClr val="EBE8DE"/>
                </a:solidFill>
                <a:latin typeface="Open Sauce Light"/>
                <a:ea typeface="Open Sauce Light"/>
                <a:cs typeface="Open Sauce Light"/>
                <a:sym typeface="Open Sauce Light"/>
              </a:rPr>
              <a:t>Purpose: This simplifies analysis and modeling by focusing on the most dominant genre.</a:t>
            </a:r>
          </a:p>
          <a:p>
            <a:pPr algn="l">
              <a:lnSpc>
                <a:spcPts val="3193"/>
              </a:lnSpc>
              <a:spcBef>
                <a:spcPct val="0"/>
              </a:spcBef>
            </a:pPr>
            <a:endParaRPr lang="en-US" sz="2281">
              <a:solidFill>
                <a:srgbClr val="EBE8DE"/>
              </a:solidFill>
              <a:latin typeface="Open Sauce Light"/>
              <a:ea typeface="Open Sauce Light"/>
              <a:cs typeface="Open Sauce Light"/>
              <a:sym typeface="Open Sauc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59453" y="95197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8867675" y="2186920"/>
            <a:ext cx="9024390" cy="7701198"/>
          </a:xfrm>
          <a:custGeom>
            <a:avLst/>
            <a:gdLst/>
            <a:ahLst/>
            <a:cxnLst/>
            <a:rect l="l" t="t" r="r" b="b"/>
            <a:pathLst>
              <a:path w="9024390" h="7701198">
                <a:moveTo>
                  <a:pt x="0" y="0"/>
                </a:moveTo>
                <a:lnTo>
                  <a:pt x="9024390" y="0"/>
                </a:lnTo>
                <a:lnTo>
                  <a:pt x="9024390" y="7701198"/>
                </a:lnTo>
                <a:lnTo>
                  <a:pt x="0" y="7701198"/>
                </a:lnTo>
                <a:lnTo>
                  <a:pt x="0" y="0"/>
                </a:lnTo>
                <a:close/>
              </a:path>
            </a:pathLst>
          </a:custGeom>
          <a:blipFill>
            <a:blip r:embed="rId5"/>
            <a:stretch>
              <a:fillRect t="-4709" b="-4709"/>
            </a:stretch>
          </a:blipFill>
        </p:spPr>
        <p:txBody>
          <a:bodyPr/>
          <a:lstStyle/>
          <a:p>
            <a:endParaRPr lang="en-PK"/>
          </a:p>
        </p:txBody>
      </p:sp>
      <p:sp>
        <p:nvSpPr>
          <p:cNvPr id="5" name="TextBox 5"/>
          <p:cNvSpPr txBox="1"/>
          <p:nvPr/>
        </p:nvSpPr>
        <p:spPr>
          <a:xfrm>
            <a:off x="3715924" y="595535"/>
            <a:ext cx="11170154" cy="961580"/>
          </a:xfrm>
          <a:prstGeom prst="rect">
            <a:avLst/>
          </a:prstGeom>
        </p:spPr>
        <p:txBody>
          <a:bodyPr lIns="0" tIns="0" rIns="0" bIns="0" rtlCol="0" anchor="t">
            <a:spAutoFit/>
          </a:bodyPr>
          <a:lstStyle/>
          <a:p>
            <a:pPr algn="l">
              <a:lnSpc>
                <a:spcPts val="7325"/>
              </a:lnSpc>
            </a:pPr>
            <a:r>
              <a:rPr lang="en-US" sz="6976" b="1">
                <a:solidFill>
                  <a:srgbClr val="EBE8DE"/>
                </a:solidFill>
                <a:latin typeface="Open Sauce Bold"/>
                <a:ea typeface="Open Sauce Bold"/>
                <a:cs typeface="Open Sauce Bold"/>
                <a:sym typeface="Open Sauce Bold"/>
              </a:rPr>
              <a:t>CORRELATION MATRIX</a:t>
            </a:r>
          </a:p>
        </p:txBody>
      </p:sp>
      <p:sp>
        <p:nvSpPr>
          <p:cNvPr id="6" name="TextBox 6"/>
          <p:cNvSpPr txBox="1"/>
          <p:nvPr/>
        </p:nvSpPr>
        <p:spPr>
          <a:xfrm>
            <a:off x="146957" y="2139295"/>
            <a:ext cx="8504796" cy="5148077"/>
          </a:xfrm>
          <a:prstGeom prst="rect">
            <a:avLst/>
          </a:prstGeom>
        </p:spPr>
        <p:txBody>
          <a:bodyPr lIns="0" tIns="0" rIns="0" bIns="0" rtlCol="0" anchor="t">
            <a:spAutoFit/>
          </a:bodyPr>
          <a:lstStyle/>
          <a:p>
            <a:pPr algn="l">
              <a:lnSpc>
                <a:spcPts val="3404"/>
              </a:lnSpc>
            </a:pPr>
            <a:r>
              <a:rPr lang="en-US" sz="2431">
                <a:solidFill>
                  <a:srgbClr val="EBE8DE"/>
                </a:solidFill>
                <a:latin typeface="Open Sauce Light"/>
                <a:ea typeface="Open Sauce Light"/>
                <a:cs typeface="Open Sauce Light"/>
                <a:sym typeface="Open Sauce Light"/>
              </a:rPr>
              <a:t>That correlation matrix is pretty clear: when it comes to media, size (runtime) doesn't equal quality (rating). Most of the values are basically zero, which tells us there’s no linear connection between how long something is and how good people rate it, or even how many votes it gets. The only real link we see is a moderate one ($0.53$) between the number of directors and the number of writers, which makes perfect sense—big, complicated projects need more people on both fronts. Otherwise, the data suggests things like audience reception and runtime are driven by completely independent factors, not by simple trends.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59453" y="95197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TextBox 4"/>
          <p:cNvSpPr txBox="1"/>
          <p:nvPr/>
        </p:nvSpPr>
        <p:spPr>
          <a:xfrm>
            <a:off x="2623938" y="3359613"/>
            <a:ext cx="13228715" cy="3053297"/>
          </a:xfrm>
          <a:prstGeom prst="rect">
            <a:avLst/>
          </a:prstGeom>
        </p:spPr>
        <p:txBody>
          <a:bodyPr lIns="0" tIns="0" rIns="0" bIns="0" rtlCol="0" anchor="t">
            <a:spAutoFit/>
          </a:bodyPr>
          <a:lstStyle/>
          <a:p>
            <a:pPr algn="ctr">
              <a:lnSpc>
                <a:spcPts val="11841"/>
              </a:lnSpc>
            </a:pPr>
            <a:r>
              <a:rPr lang="en-US" sz="11278" b="1">
                <a:solidFill>
                  <a:srgbClr val="EBE8DE"/>
                </a:solidFill>
                <a:latin typeface="Open Sauce Bold"/>
                <a:ea typeface="Open Sauce Bold"/>
                <a:cs typeface="Open Sauce Bold"/>
                <a:sym typeface="Open Sauce Bold"/>
              </a:rPr>
              <a:t>EXPLORATORY VISUALIZATIONS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sp>
        <p:nvSpPr>
          <p:cNvPr id="3" name="Freeform 3"/>
          <p:cNvSpPr/>
          <p:nvPr/>
        </p:nvSpPr>
        <p:spPr>
          <a:xfrm rot="1719019">
            <a:off x="-1359453" y="95197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K"/>
          </a:p>
        </p:txBody>
      </p:sp>
      <p:sp>
        <p:nvSpPr>
          <p:cNvPr id="4" name="Freeform 4"/>
          <p:cNvSpPr/>
          <p:nvPr/>
        </p:nvSpPr>
        <p:spPr>
          <a:xfrm>
            <a:off x="9144000" y="2955766"/>
            <a:ext cx="8481341" cy="6522396"/>
          </a:xfrm>
          <a:custGeom>
            <a:avLst/>
            <a:gdLst/>
            <a:ahLst/>
            <a:cxnLst/>
            <a:rect l="l" t="t" r="r" b="b"/>
            <a:pathLst>
              <a:path w="8481341" h="6522396">
                <a:moveTo>
                  <a:pt x="0" y="0"/>
                </a:moveTo>
                <a:lnTo>
                  <a:pt x="8481341" y="0"/>
                </a:lnTo>
                <a:lnTo>
                  <a:pt x="8481341" y="6522396"/>
                </a:lnTo>
                <a:lnTo>
                  <a:pt x="0" y="6522396"/>
                </a:lnTo>
                <a:lnTo>
                  <a:pt x="0" y="0"/>
                </a:lnTo>
                <a:close/>
              </a:path>
            </a:pathLst>
          </a:custGeom>
          <a:blipFill>
            <a:blip r:embed="rId5"/>
            <a:stretch>
              <a:fillRect/>
            </a:stretch>
          </a:blipFill>
        </p:spPr>
        <p:txBody>
          <a:bodyPr/>
          <a:lstStyle/>
          <a:p>
            <a:endParaRPr lang="en-PK"/>
          </a:p>
        </p:txBody>
      </p:sp>
      <p:sp>
        <p:nvSpPr>
          <p:cNvPr id="5" name="TextBox 5"/>
          <p:cNvSpPr txBox="1"/>
          <p:nvPr/>
        </p:nvSpPr>
        <p:spPr>
          <a:xfrm>
            <a:off x="866164" y="1687302"/>
            <a:ext cx="11170154" cy="961580"/>
          </a:xfrm>
          <a:prstGeom prst="rect">
            <a:avLst/>
          </a:prstGeom>
        </p:spPr>
        <p:txBody>
          <a:bodyPr lIns="0" tIns="0" rIns="0" bIns="0" rtlCol="0" anchor="t">
            <a:spAutoFit/>
          </a:bodyPr>
          <a:lstStyle/>
          <a:p>
            <a:pPr algn="l">
              <a:lnSpc>
                <a:spcPts val="7325"/>
              </a:lnSpc>
            </a:pPr>
            <a:r>
              <a:rPr lang="en-US" sz="6976" b="1">
                <a:solidFill>
                  <a:srgbClr val="EBE8DE"/>
                </a:solidFill>
                <a:latin typeface="Open Sauce Bold"/>
                <a:ea typeface="Open Sauce Bold"/>
                <a:cs typeface="Open Sauce Bold"/>
                <a:sym typeface="Open Sauce Bold"/>
              </a:rPr>
              <a:t>MOVIES RUNTIME</a:t>
            </a:r>
          </a:p>
        </p:txBody>
      </p:sp>
      <p:sp>
        <p:nvSpPr>
          <p:cNvPr id="6" name="TextBox 6"/>
          <p:cNvSpPr txBox="1"/>
          <p:nvPr/>
        </p:nvSpPr>
        <p:spPr>
          <a:xfrm>
            <a:off x="1028700" y="3125132"/>
            <a:ext cx="7344091" cy="5694045"/>
          </a:xfrm>
          <a:prstGeom prst="rect">
            <a:avLst/>
          </a:prstGeom>
        </p:spPr>
        <p:txBody>
          <a:bodyPr lIns="0" tIns="0" rIns="0" bIns="0" rtlCol="0" anchor="t">
            <a:spAutoFit/>
          </a:bodyPr>
          <a:lstStyle/>
          <a:p>
            <a:pPr algn="l">
              <a:lnSpc>
                <a:spcPts val="3779"/>
              </a:lnSpc>
              <a:spcBef>
                <a:spcPct val="0"/>
              </a:spcBef>
            </a:pPr>
            <a:r>
              <a:rPr lang="en-US" sz="2699">
                <a:solidFill>
                  <a:srgbClr val="EBE8DE"/>
                </a:solidFill>
                <a:latin typeface="Open Sauce Light"/>
                <a:ea typeface="Open Sauce Light"/>
                <a:cs typeface="Open Sauce Light"/>
                <a:sym typeface="Open Sauce Light"/>
              </a:rPr>
              <a:t>The runtime histogram is highly multimodal, reflecting a mix of media types. The data strongly peaks around:</a:t>
            </a:r>
          </a:p>
          <a:p>
            <a:pPr marL="582927" lvl="1" indent="-291463" algn="l">
              <a:lnSpc>
                <a:spcPts val="3779"/>
              </a:lnSpc>
              <a:spcBef>
                <a:spcPct val="0"/>
              </a:spcBef>
              <a:buFont typeface="Arial"/>
              <a:buChar char="•"/>
            </a:pPr>
            <a:r>
              <a:rPr lang="en-US" sz="2699">
                <a:solidFill>
                  <a:srgbClr val="EBE8DE"/>
                </a:solidFill>
                <a:latin typeface="Open Sauce Light"/>
                <a:ea typeface="Open Sauce Light"/>
                <a:cs typeface="Open Sauce Light"/>
                <a:sym typeface="Open Sauce Light"/>
              </a:rPr>
              <a:t>40-50 min (most common): Typical hour-long TV episode.</a:t>
            </a:r>
          </a:p>
          <a:p>
            <a:pPr marL="582927" lvl="1" indent="-291463" algn="l">
              <a:lnSpc>
                <a:spcPts val="3779"/>
              </a:lnSpc>
              <a:spcBef>
                <a:spcPct val="0"/>
              </a:spcBef>
              <a:buFont typeface="Arial"/>
              <a:buChar char="•"/>
            </a:pPr>
            <a:r>
              <a:rPr lang="en-US" sz="2699">
                <a:solidFill>
                  <a:srgbClr val="EBE8DE"/>
                </a:solidFill>
                <a:latin typeface="Open Sauce Light"/>
                <a:ea typeface="Open Sauce Light"/>
                <a:cs typeface="Open Sauce Light"/>
                <a:sym typeface="Open Sauce Light"/>
              </a:rPr>
              <a:t>90-100 min: Standard feature film length.</a:t>
            </a:r>
          </a:p>
          <a:p>
            <a:pPr marL="582927" lvl="1" indent="-291463" algn="l">
              <a:lnSpc>
                <a:spcPts val="3779"/>
              </a:lnSpc>
              <a:spcBef>
                <a:spcPct val="0"/>
              </a:spcBef>
              <a:buFont typeface="Arial"/>
              <a:buChar char="•"/>
            </a:pPr>
            <a:r>
              <a:rPr lang="en-US" sz="2699">
                <a:solidFill>
                  <a:srgbClr val="EBE8DE"/>
                </a:solidFill>
                <a:latin typeface="Open Sauce Light"/>
                <a:ea typeface="Open Sauce Light"/>
                <a:cs typeface="Open Sauce Light"/>
                <a:sym typeface="Open Sauce Light"/>
              </a:rPr>
              <a:t>20-30 min: Standard half-hour TV episode.</a:t>
            </a:r>
          </a:p>
          <a:p>
            <a:pPr algn="l">
              <a:lnSpc>
                <a:spcPts val="3779"/>
              </a:lnSpc>
              <a:spcBef>
                <a:spcPct val="0"/>
              </a:spcBef>
            </a:pPr>
            <a:r>
              <a:rPr lang="en-US" sz="2699">
                <a:solidFill>
                  <a:srgbClr val="EBE8DE"/>
                </a:solidFill>
                <a:latin typeface="Open Sauce Light"/>
                <a:ea typeface="Open Sauce Light"/>
                <a:cs typeface="Open Sauce Light"/>
                <a:sym typeface="Open Sauce Light"/>
              </a:rPr>
              <a:t>The distribution is right-skewed, meaning very long content is infrequent compared to these dominant, shorter formats.</a:t>
            </a:r>
          </a:p>
          <a:p>
            <a:pPr algn="l">
              <a:lnSpc>
                <a:spcPts val="3779"/>
              </a:lnSpc>
              <a:spcBef>
                <a:spcPct val="0"/>
              </a:spcBef>
            </a:pPr>
            <a:endParaRPr lang="en-US" sz="2699">
              <a:solidFill>
                <a:srgbClr val="EBE8DE"/>
              </a:solidFill>
              <a:latin typeface="Open Sauce Light"/>
              <a:ea typeface="Open Sauce Light"/>
              <a:cs typeface="Open Sauce Light"/>
              <a:sym typeface="Open Sauc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PK"/>
          </a:p>
        </p:txBody>
      </p:sp>
      <p:grpSp>
        <p:nvGrpSpPr>
          <p:cNvPr id="3" name="Group 3"/>
          <p:cNvGrpSpPr/>
          <p:nvPr/>
        </p:nvGrpSpPr>
        <p:grpSpPr>
          <a:xfrm>
            <a:off x="9330501" y="2000417"/>
            <a:ext cx="8558809" cy="6303478"/>
            <a:chOff x="0" y="0"/>
            <a:chExt cx="1040713" cy="766474"/>
          </a:xfrm>
        </p:grpSpPr>
        <p:sp>
          <p:nvSpPr>
            <p:cNvPr id="4" name="Freeform 4"/>
            <p:cNvSpPr/>
            <p:nvPr/>
          </p:nvSpPr>
          <p:spPr>
            <a:xfrm>
              <a:off x="0" y="0"/>
              <a:ext cx="1040713" cy="766474"/>
            </a:xfrm>
            <a:custGeom>
              <a:avLst/>
              <a:gdLst/>
              <a:ahLst/>
              <a:cxnLst/>
              <a:rect l="l" t="t" r="r" b="b"/>
              <a:pathLst>
                <a:path w="1040713" h="766474">
                  <a:moveTo>
                    <a:pt x="0" y="0"/>
                  </a:moveTo>
                  <a:lnTo>
                    <a:pt x="1040713" y="0"/>
                  </a:lnTo>
                  <a:lnTo>
                    <a:pt x="1040713" y="766474"/>
                  </a:lnTo>
                  <a:lnTo>
                    <a:pt x="0" y="766474"/>
                  </a:lnTo>
                  <a:close/>
                </a:path>
              </a:pathLst>
            </a:custGeom>
            <a:blipFill>
              <a:blip r:embed="rId3"/>
              <a:stretch>
                <a:fillRect l="-16" r="-16"/>
              </a:stretch>
            </a:blipFill>
          </p:spPr>
          <p:txBody>
            <a:bodyPr/>
            <a:lstStyle/>
            <a:p>
              <a:endParaRPr lang="en-PK"/>
            </a:p>
          </p:txBody>
        </p:sp>
      </p:grpSp>
      <p:sp>
        <p:nvSpPr>
          <p:cNvPr id="5" name="Freeform 5"/>
          <p:cNvSpPr/>
          <p:nvPr/>
        </p:nvSpPr>
        <p:spPr>
          <a:xfrm rot="1719019">
            <a:off x="-1511853"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6" name="Freeform 6"/>
          <p:cNvSpPr/>
          <p:nvPr/>
        </p:nvSpPr>
        <p:spPr>
          <a:xfrm rot="8860320">
            <a:off x="16248765" y="9367395"/>
            <a:ext cx="3531528" cy="2786697"/>
          </a:xfrm>
          <a:custGeom>
            <a:avLst/>
            <a:gdLst/>
            <a:ahLst/>
            <a:cxnLst/>
            <a:rect l="l" t="t" r="r" b="b"/>
            <a:pathLst>
              <a:path w="3531528" h="2786697">
                <a:moveTo>
                  <a:pt x="0" y="0"/>
                </a:moveTo>
                <a:lnTo>
                  <a:pt x="3531528" y="0"/>
                </a:lnTo>
                <a:lnTo>
                  <a:pt x="3531528" y="2786697"/>
                </a:lnTo>
                <a:lnTo>
                  <a:pt x="0" y="2786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7" name="TextBox 7"/>
          <p:cNvSpPr txBox="1"/>
          <p:nvPr/>
        </p:nvSpPr>
        <p:spPr>
          <a:xfrm>
            <a:off x="2834176" y="662524"/>
            <a:ext cx="12241804" cy="874077"/>
          </a:xfrm>
          <a:prstGeom prst="rect">
            <a:avLst/>
          </a:prstGeom>
        </p:spPr>
        <p:txBody>
          <a:bodyPr lIns="0" tIns="0" rIns="0" bIns="0" rtlCol="0" anchor="t">
            <a:spAutoFit/>
          </a:bodyPr>
          <a:lstStyle/>
          <a:p>
            <a:pPr algn="ctr">
              <a:lnSpc>
                <a:spcPts val="6635"/>
              </a:lnSpc>
            </a:pPr>
            <a:r>
              <a:rPr lang="en-US" sz="6319" b="1">
                <a:solidFill>
                  <a:srgbClr val="EBE8DE"/>
                </a:solidFill>
                <a:latin typeface="Open Sauce Bold"/>
                <a:ea typeface="Open Sauce Bold"/>
                <a:cs typeface="Open Sauce Bold"/>
                <a:sym typeface="Open Sauce Bold"/>
              </a:rPr>
              <a:t>DISTRIBUTION BY TITLE TYPE</a:t>
            </a:r>
          </a:p>
        </p:txBody>
      </p:sp>
      <p:sp>
        <p:nvSpPr>
          <p:cNvPr id="8" name="TextBox 8"/>
          <p:cNvSpPr txBox="1"/>
          <p:nvPr/>
        </p:nvSpPr>
        <p:spPr>
          <a:xfrm>
            <a:off x="1370630" y="3078251"/>
            <a:ext cx="6566654" cy="4799702"/>
          </a:xfrm>
          <a:prstGeom prst="rect">
            <a:avLst/>
          </a:prstGeom>
        </p:spPr>
        <p:txBody>
          <a:bodyPr lIns="0" tIns="0" rIns="0" bIns="0" rtlCol="0" anchor="t">
            <a:spAutoFit/>
          </a:bodyPr>
          <a:lstStyle/>
          <a:p>
            <a:pPr algn="ctr">
              <a:lnSpc>
                <a:spcPts val="3477"/>
              </a:lnSpc>
              <a:spcBef>
                <a:spcPct val="0"/>
              </a:spcBef>
            </a:pPr>
            <a:r>
              <a:rPr lang="en-US" sz="2484">
                <a:solidFill>
                  <a:srgbClr val="EBE8DE"/>
                </a:solidFill>
                <a:latin typeface="Open Sauce Light"/>
                <a:ea typeface="Open Sauce Light"/>
                <a:cs typeface="Open Sauce Light"/>
                <a:sym typeface="Open Sauce Light"/>
              </a:rPr>
              <a:t>The visualization clearly highlights the imbalance in the dataset, indicating that the majority of the data points are related to TV programming (tvepisode, tvseries, etc.), with tvepisode being the most prevalent title type by a large margin. This distribution is crucial for subsequent analysis, as it suggests that models or analyses might be disproportionately influenced by the characteristics of TV episodes.</a:t>
            </a:r>
          </a:p>
          <a:p>
            <a:pPr algn="ctr">
              <a:lnSpc>
                <a:spcPts val="3477"/>
              </a:lnSpc>
              <a:spcBef>
                <a:spcPct val="0"/>
              </a:spcBef>
            </a:pPr>
            <a:endParaRPr lang="en-US" sz="2484">
              <a:solidFill>
                <a:srgbClr val="EBE8DE"/>
              </a:solidFill>
              <a:latin typeface="Open Sauce Light"/>
              <a:ea typeface="Open Sauce Light"/>
              <a:cs typeface="Open Sauce Light"/>
              <a:sym typeface="Open Sauce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2485</Words>
  <Application>Microsoft Macintosh PowerPoint</Application>
  <PresentationFormat>Custom</PresentationFormat>
  <Paragraphs>256</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Open Sauce</vt:lpstr>
      <vt:lpstr>Etna Sans Serif</vt:lpstr>
      <vt:lpstr>Gill Sans Light Shadowed</vt:lpstr>
      <vt:lpstr>Open Sauce Light</vt:lpstr>
      <vt:lpstr>Open Sauce Bold</vt:lpstr>
      <vt:lpstr>Gagalin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Film Production Presentation</dc:title>
  <cp:lastModifiedBy>Hammad Ahmed</cp:lastModifiedBy>
  <cp:revision>2</cp:revision>
  <dcterms:created xsi:type="dcterms:W3CDTF">2006-08-16T00:00:00Z</dcterms:created>
  <dcterms:modified xsi:type="dcterms:W3CDTF">2025-12-11T13:13:51Z</dcterms:modified>
  <dc:identifier>DAG7MbvFsXY</dc:identifier>
</cp:coreProperties>
</file>